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Raleway"/>
      <p:regular r:id="rId19"/>
      <p:bold r:id="rId20"/>
      <p:italic r:id="rId21"/>
      <p:boldItalic r:id="rId22"/>
    </p:embeddedFont>
    <p:embeddedFont>
      <p:font typeface="Lato"/>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bold.fntdata"/><Relationship Id="rId22" Type="http://schemas.openxmlformats.org/officeDocument/2006/relationships/font" Target="fonts/Raleway-boldItalic.fntdata"/><Relationship Id="rId21" Type="http://schemas.openxmlformats.org/officeDocument/2006/relationships/font" Target="fonts/Raleway-italic.fntdata"/><Relationship Id="rId24" Type="http://schemas.openxmlformats.org/officeDocument/2006/relationships/font" Target="fonts/Lato-bold.fntdata"/><Relationship Id="rId23" Type="http://schemas.openxmlformats.org/officeDocument/2006/relationships/font" Target="fonts/Lato-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boldItalic.fntdata"/><Relationship Id="rId25" Type="http://schemas.openxmlformats.org/officeDocument/2006/relationships/font" Target="fonts/La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Raleway-regular.fntdata"/><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25069977281_1_3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25069977281_1_3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25069977281_1_3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25069977281_1_3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1f88252dc4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1f88252dc4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1f88252dc4_0_1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1f88252dc4_0_1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25069977281_1_2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25069977281_1_2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25069977281_1_2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25069977281_1_2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5069977281_1_2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5069977281_1_2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25069977281_1_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25069977281_1_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25069977281_1_3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25069977281_1_3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25069977281_1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25069977281_1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25069977281_1_3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25069977281_1_3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25069977281_1_3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25069977281_1_3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 Id="rId3" Type="http://schemas.openxmlformats.org/officeDocument/2006/relationships/image" Target="../media/image6.png"/><Relationship Id="rId4" Type="http://schemas.openxmlformats.org/officeDocument/2006/relationships/image" Target="../media/image7.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pic>
        <p:nvPicPr>
          <p:cNvPr id="10" name="Google Shape;10;p2"/>
          <p:cNvPicPr preferRelativeResize="0"/>
          <p:nvPr/>
        </p:nvPicPr>
        <p:blipFill>
          <a:blip r:embed="rId2">
            <a:alphaModFix/>
          </a:blip>
          <a:stretch>
            <a:fillRect/>
          </a:stretch>
        </p:blipFill>
        <p:spPr>
          <a:xfrm>
            <a:off x="0" y="0"/>
            <a:ext cx="9144000" cy="5143490"/>
          </a:xfrm>
          <a:prstGeom prst="rect">
            <a:avLst/>
          </a:prstGeom>
          <a:noFill/>
          <a:ln>
            <a:noFill/>
          </a:ln>
        </p:spPr>
      </p:pic>
      <p:pic>
        <p:nvPicPr>
          <p:cNvPr id="11" name="Google Shape;11;p2"/>
          <p:cNvPicPr preferRelativeResize="0"/>
          <p:nvPr/>
        </p:nvPicPr>
        <p:blipFill>
          <a:blip r:embed="rId3">
            <a:alphaModFix/>
          </a:blip>
          <a:stretch>
            <a:fillRect/>
          </a:stretch>
        </p:blipFill>
        <p:spPr>
          <a:xfrm>
            <a:off x="548650" y="791075"/>
            <a:ext cx="454450" cy="463425"/>
          </a:xfrm>
          <a:prstGeom prst="rect">
            <a:avLst/>
          </a:prstGeom>
          <a:noFill/>
          <a:ln>
            <a:noFill/>
          </a:ln>
        </p:spPr>
      </p:pic>
      <p:sp>
        <p:nvSpPr>
          <p:cNvPr id="12" name="Google Shape;12;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3" name="Google Shape;13;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4" name="Google Shape;14;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Confidential</a:t>
            </a:r>
            <a:endParaRPr b="1" sz="600">
              <a:latin typeface="Raleway"/>
              <a:ea typeface="Raleway"/>
              <a:cs typeface="Raleway"/>
              <a:sym typeface="Raleway"/>
            </a:endParaRPr>
          </a:p>
        </p:txBody>
      </p:sp>
      <p:sp>
        <p:nvSpPr>
          <p:cNvPr id="16" name="Google Shape;16;p2"/>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Customized for </a:t>
            </a:r>
            <a:r>
              <a:rPr b="1" lang="en-GB" sz="600">
                <a:latin typeface="Raleway"/>
                <a:ea typeface="Raleway"/>
                <a:cs typeface="Raleway"/>
                <a:sym typeface="Raleway"/>
              </a:rPr>
              <a:t>Lorem Ipsum LLC</a:t>
            </a:r>
            <a:endParaRPr sz="600">
              <a:latin typeface="Raleway"/>
              <a:ea typeface="Raleway"/>
              <a:cs typeface="Raleway"/>
              <a:sym typeface="Raleway"/>
            </a:endParaRPr>
          </a:p>
        </p:txBody>
      </p:sp>
      <p:sp>
        <p:nvSpPr>
          <p:cNvPr id="17" name="Google Shape;17;p2"/>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latin typeface="Raleway"/>
                <a:ea typeface="Raleway"/>
                <a:cs typeface="Raleway"/>
                <a:sym typeface="Raleway"/>
              </a:rPr>
              <a:t>Version 1.0</a:t>
            </a:r>
            <a:endParaRPr b="1" sz="600">
              <a:latin typeface="Raleway"/>
              <a:ea typeface="Raleway"/>
              <a:cs typeface="Raleway"/>
              <a:sym typeface="Raleway"/>
            </a:endParaRPr>
          </a:p>
        </p:txBody>
      </p:sp>
      <p:pic>
        <p:nvPicPr>
          <p:cNvPr id="18" name="Google Shape;18;p2"/>
          <p:cNvPicPr preferRelativeResize="0"/>
          <p:nvPr/>
        </p:nvPicPr>
        <p:blipFill>
          <a:blip r:embed="rId4">
            <a:alphaModFix/>
          </a:blip>
          <a:stretch>
            <a:fillRect/>
          </a:stretch>
        </p:blipFill>
        <p:spPr>
          <a:xfrm>
            <a:off x="463413" y="537975"/>
            <a:ext cx="624925" cy="343975"/>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67" name="Shape 67"/>
        <p:cNvGrpSpPr/>
        <p:nvPr/>
      </p:nvGrpSpPr>
      <p:grpSpPr>
        <a:xfrm>
          <a:off x="0" y="0"/>
          <a:ext cx="0" cy="0"/>
          <a:chOff x="0" y="0"/>
          <a:chExt cx="0" cy="0"/>
        </a:xfrm>
      </p:grpSpPr>
      <p:grpSp>
        <p:nvGrpSpPr>
          <p:cNvPr id="68" name="Google Shape;68;p11"/>
          <p:cNvGrpSpPr/>
          <p:nvPr/>
        </p:nvGrpSpPr>
        <p:grpSpPr>
          <a:xfrm>
            <a:off x="830392" y="4169130"/>
            <a:ext cx="745763" cy="45826"/>
            <a:chOff x="4580561" y="2589004"/>
            <a:chExt cx="1064464" cy="25200"/>
          </a:xfrm>
        </p:grpSpPr>
        <p:sp>
          <p:nvSpPr>
            <p:cNvPr id="69" name="Google Shape;69;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 name="Google Shape;71;p11"/>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72" name="Google Shape;72;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3" name="Shape 73"/>
        <p:cNvGrpSpPr/>
        <p:nvPr/>
      </p:nvGrpSpPr>
      <p:grpSpPr>
        <a:xfrm>
          <a:off x="0" y="0"/>
          <a:ext cx="0" cy="0"/>
          <a:chOff x="0" y="0"/>
          <a:chExt cx="0" cy="0"/>
        </a:xfrm>
      </p:grpSpPr>
      <p:sp>
        <p:nvSpPr>
          <p:cNvPr id="74" name="Google Shape;74;p12"/>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76" name="Google Shape;76;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77" name="Google Shape;77;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8" name="Google Shape;78;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grpSp>
        <p:nvGrpSpPr>
          <p:cNvPr id="79" name="Google Shape;79;p12"/>
          <p:cNvGrpSpPr/>
          <p:nvPr/>
        </p:nvGrpSpPr>
        <p:grpSpPr>
          <a:xfrm>
            <a:off x="830392" y="1191256"/>
            <a:ext cx="745763" cy="45826"/>
            <a:chOff x="4580561" y="2589004"/>
            <a:chExt cx="1064464" cy="25200"/>
          </a:xfrm>
        </p:grpSpPr>
        <p:sp>
          <p:nvSpPr>
            <p:cNvPr id="80" name="Google Shape;80;p12"/>
            <p:cNvSpPr/>
            <p:nvPr/>
          </p:nvSpPr>
          <p:spPr>
            <a:xfrm rot="-5400000">
              <a:off x="5366325" y="2335504"/>
              <a:ext cx="25200" cy="532200"/>
            </a:xfrm>
            <a:prstGeom prst="rect">
              <a:avLst/>
            </a:prstGeom>
            <a:solidFill>
              <a:srgbClr val="1515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2"/>
            <p:cNvSpPr/>
            <p:nvPr/>
          </p:nvSpPr>
          <p:spPr>
            <a:xfrm rot="-5400000">
              <a:off x="4836311" y="2333254"/>
              <a:ext cx="25200" cy="536700"/>
            </a:xfrm>
            <a:prstGeom prst="rect">
              <a:avLst/>
            </a:prstGeom>
            <a:solidFill>
              <a:srgbClr val="008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2" name="Shape 82"/>
        <p:cNvGrpSpPr/>
        <p:nvPr/>
      </p:nvGrpSpPr>
      <p:grpSpPr>
        <a:xfrm>
          <a:off x="0" y="0"/>
          <a:ext cx="0" cy="0"/>
          <a:chOff x="0" y="0"/>
          <a:chExt cx="0" cy="0"/>
        </a:xfrm>
      </p:grpSpPr>
      <p:sp>
        <p:nvSpPr>
          <p:cNvPr id="83" name="Google Shape;83;p13"/>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84" name="Google Shape;84;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85" name="Shape 85"/>
        <p:cNvGrpSpPr/>
        <p:nvPr/>
      </p:nvGrpSpPr>
      <p:grpSpPr>
        <a:xfrm>
          <a:off x="0" y="0"/>
          <a:ext cx="0" cy="0"/>
          <a:chOff x="0" y="0"/>
          <a:chExt cx="0" cy="0"/>
        </a:xfrm>
      </p:grpSpPr>
      <p:grpSp>
        <p:nvGrpSpPr>
          <p:cNvPr id="86" name="Google Shape;86;p14"/>
          <p:cNvGrpSpPr/>
          <p:nvPr/>
        </p:nvGrpSpPr>
        <p:grpSpPr>
          <a:xfrm>
            <a:off x="830392" y="4169130"/>
            <a:ext cx="745763" cy="45826"/>
            <a:chOff x="4580561" y="2589004"/>
            <a:chExt cx="1064464" cy="25200"/>
          </a:xfrm>
        </p:grpSpPr>
        <p:sp>
          <p:nvSpPr>
            <p:cNvPr id="87" name="Google Shape;87;p1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14"/>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90" name="Google Shape;90;p14"/>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91" name="Google Shape;91;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2" name="Shape 92"/>
        <p:cNvGrpSpPr/>
        <p:nvPr/>
      </p:nvGrpSpPr>
      <p:grpSpPr>
        <a:xfrm>
          <a:off x="0" y="0"/>
          <a:ext cx="0" cy="0"/>
          <a:chOff x="0" y="0"/>
          <a:chExt cx="0" cy="0"/>
        </a:xfrm>
      </p:grpSpPr>
      <p:sp>
        <p:nvSpPr>
          <p:cNvPr id="93" name="Google Shape;93;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bg>
      <p:bgPr>
        <a:solidFill>
          <a:schemeClr val="dk1"/>
        </a:solidFill>
      </p:bgPr>
    </p:bg>
    <p:spTree>
      <p:nvGrpSpPr>
        <p:cNvPr id="94" name="Shape 94"/>
        <p:cNvGrpSpPr/>
        <p:nvPr/>
      </p:nvGrpSpPr>
      <p:grpSpPr>
        <a:xfrm>
          <a:off x="0" y="0"/>
          <a:ext cx="0" cy="0"/>
          <a:chOff x="0" y="0"/>
          <a:chExt cx="0" cy="0"/>
        </a:xfrm>
      </p:grpSpPr>
      <p:sp>
        <p:nvSpPr>
          <p:cNvPr id="95" name="Google Shape;95;p16"/>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96" name="Google Shape;96;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97" name="Google Shape;97;p16"/>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Confidential</a:t>
            </a:r>
            <a:endParaRPr b="1" sz="600">
              <a:solidFill>
                <a:srgbClr val="FFFFFF"/>
              </a:solidFill>
              <a:latin typeface="Raleway"/>
              <a:ea typeface="Raleway"/>
              <a:cs typeface="Raleway"/>
              <a:sym typeface="Raleway"/>
            </a:endParaRPr>
          </a:p>
        </p:txBody>
      </p:sp>
      <p:sp>
        <p:nvSpPr>
          <p:cNvPr id="98" name="Google Shape;98;p16"/>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Customized for </a:t>
            </a:r>
            <a:r>
              <a:rPr b="1" lang="en-GB" sz="600">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99" name="Google Shape;99;p16"/>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solidFill>
                  <a:srgbClr val="FFFFFF"/>
                </a:solidFill>
                <a:latin typeface="Raleway"/>
                <a:ea typeface="Raleway"/>
                <a:cs typeface="Raleway"/>
                <a:sym typeface="Raleway"/>
              </a:rPr>
              <a:t>Version 1.0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1">
  <p:cSld name="SECTION_HEADER_2">
    <p:bg>
      <p:bgPr>
        <a:solidFill>
          <a:srgbClr val="434343"/>
        </a:solidFill>
      </p:bgPr>
    </p:bg>
    <p:spTree>
      <p:nvGrpSpPr>
        <p:cNvPr id="100" name="Shape 100"/>
        <p:cNvGrpSpPr/>
        <p:nvPr/>
      </p:nvGrpSpPr>
      <p:grpSpPr>
        <a:xfrm>
          <a:off x="0" y="0"/>
          <a:ext cx="0" cy="0"/>
          <a:chOff x="0" y="0"/>
          <a:chExt cx="0" cy="0"/>
        </a:xfrm>
      </p:grpSpPr>
      <p:sp>
        <p:nvSpPr>
          <p:cNvPr id="101" name="Google Shape;101;p17"/>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02" name="Google Shape;102;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grpSp>
        <p:nvGrpSpPr>
          <p:cNvPr id="103" name="Google Shape;103;p17"/>
          <p:cNvGrpSpPr/>
          <p:nvPr/>
        </p:nvGrpSpPr>
        <p:grpSpPr>
          <a:xfrm>
            <a:off x="830392" y="657856"/>
            <a:ext cx="745763" cy="45826"/>
            <a:chOff x="4580561" y="2589004"/>
            <a:chExt cx="1064464" cy="25200"/>
          </a:xfrm>
        </p:grpSpPr>
        <p:sp>
          <p:nvSpPr>
            <p:cNvPr id="104" name="Google Shape;104;p17"/>
            <p:cNvSpPr/>
            <p:nvPr/>
          </p:nvSpPr>
          <p:spPr>
            <a:xfrm rot="-5400000">
              <a:off x="5366325" y="2335504"/>
              <a:ext cx="25200" cy="532200"/>
            </a:xfrm>
            <a:prstGeom prst="rect">
              <a:avLst/>
            </a:prstGeom>
            <a:solidFill>
              <a:srgbClr val="1515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7"/>
            <p:cNvSpPr/>
            <p:nvPr/>
          </p:nvSpPr>
          <p:spPr>
            <a:xfrm rot="-5400000">
              <a:off x="4836311" y="2333254"/>
              <a:ext cx="25200" cy="536700"/>
            </a:xfrm>
            <a:prstGeom prst="rect">
              <a:avLst/>
            </a:prstGeom>
            <a:solidFill>
              <a:srgbClr val="008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alt1">
  <p:cSld name="TITLE_1">
    <p:bg>
      <p:bgPr>
        <a:solidFill>
          <a:srgbClr val="000000"/>
        </a:solidFill>
      </p:bgPr>
    </p:bg>
    <p:spTree>
      <p:nvGrpSpPr>
        <p:cNvPr id="19" name="Shape 19"/>
        <p:cNvGrpSpPr/>
        <p:nvPr/>
      </p:nvGrpSpPr>
      <p:grpSpPr>
        <a:xfrm>
          <a:off x="0" y="0"/>
          <a:ext cx="0" cy="0"/>
          <a:chOff x="0" y="0"/>
          <a:chExt cx="0" cy="0"/>
        </a:xfrm>
      </p:grpSpPr>
      <p:sp>
        <p:nvSpPr>
          <p:cNvPr id="20" name="Google Shape;20;p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21" name="Google Shape;21;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22" name="Shape 22"/>
        <p:cNvGrpSpPr/>
        <p:nvPr/>
      </p:nvGrpSpPr>
      <p:grpSpPr>
        <a:xfrm>
          <a:off x="0" y="0"/>
          <a:ext cx="0" cy="0"/>
          <a:chOff x="0" y="0"/>
          <a:chExt cx="0" cy="0"/>
        </a:xfrm>
      </p:grpSpPr>
      <p:grpSp>
        <p:nvGrpSpPr>
          <p:cNvPr id="23" name="Google Shape;23;p4"/>
          <p:cNvGrpSpPr/>
          <p:nvPr/>
        </p:nvGrpSpPr>
        <p:grpSpPr>
          <a:xfrm>
            <a:off x="830392" y="657856"/>
            <a:ext cx="745763" cy="45826"/>
            <a:chOff x="4580561" y="2589004"/>
            <a:chExt cx="1064464" cy="25200"/>
          </a:xfrm>
        </p:grpSpPr>
        <p:sp>
          <p:nvSpPr>
            <p:cNvPr id="24" name="Google Shape;24;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7" name="Google Shape;27;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28" name="Google Shape;28;p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9" name="Google Shape;29;p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30" name="Google Shape;30;p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31" name="Google Shape;31;p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2" name="Shape 32"/>
        <p:cNvGrpSpPr/>
        <p:nvPr/>
      </p:nvGrpSpPr>
      <p:grpSpPr>
        <a:xfrm>
          <a:off x="0" y="0"/>
          <a:ext cx="0" cy="0"/>
          <a:chOff x="0" y="0"/>
          <a:chExt cx="0" cy="0"/>
        </a:xfrm>
      </p:grpSpPr>
      <p:grpSp>
        <p:nvGrpSpPr>
          <p:cNvPr id="33" name="Google Shape;33;p5"/>
          <p:cNvGrpSpPr/>
          <p:nvPr/>
        </p:nvGrpSpPr>
        <p:grpSpPr>
          <a:xfrm>
            <a:off x="830392" y="6578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rgbClr val="1515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rgbClr val="008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37" name="Google Shape;37;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8" name="Google Shape;38;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TITLE_AND_BODY_1">
    <p:spTree>
      <p:nvGrpSpPr>
        <p:cNvPr id="39" name="Shape 39"/>
        <p:cNvGrpSpPr/>
        <p:nvPr/>
      </p:nvGrpSpPr>
      <p:grpSpPr>
        <a:xfrm>
          <a:off x="0" y="0"/>
          <a:ext cx="0" cy="0"/>
          <a:chOff x="0" y="0"/>
          <a:chExt cx="0" cy="0"/>
        </a:xfrm>
      </p:grpSpPr>
      <p:sp>
        <p:nvSpPr>
          <p:cNvPr id="40" name="Google Shape;40;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41" name="Google Shape;41;p6"/>
          <p:cNvSpPr txBox="1"/>
          <p:nvPr>
            <p:ph idx="1" type="body"/>
          </p:nvPr>
        </p:nvSpPr>
        <p:spPr>
          <a:xfrm>
            <a:off x="729450" y="1068650"/>
            <a:ext cx="7688700" cy="1034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2">
  <p:cSld name="TITLE_AND_BODY_1_1">
    <p:spTree>
      <p:nvGrpSpPr>
        <p:cNvPr id="42" name="Shape 42"/>
        <p:cNvGrpSpPr/>
        <p:nvPr/>
      </p:nvGrpSpPr>
      <p:grpSpPr>
        <a:xfrm>
          <a:off x="0" y="0"/>
          <a:ext cx="0" cy="0"/>
          <a:chOff x="0" y="0"/>
          <a:chExt cx="0" cy="0"/>
        </a:xfrm>
      </p:grpSpPr>
      <p:pic>
        <p:nvPicPr>
          <p:cNvPr descr="shutterstock_31891705.jpg" id="43" name="Google Shape;43;p7"/>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44" name="Google Shape;44;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
        <p:nvSpPr>
          <p:cNvPr id="45" name="Google Shape;45;p7"/>
          <p:cNvSpPr txBox="1"/>
          <p:nvPr>
            <p:ph type="title"/>
          </p:nvPr>
        </p:nvSpPr>
        <p:spPr>
          <a:xfrm>
            <a:off x="729450" y="2056375"/>
            <a:ext cx="58875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6" name="Shape 46"/>
        <p:cNvGrpSpPr/>
        <p:nvPr/>
      </p:nvGrpSpPr>
      <p:grpSpPr>
        <a:xfrm>
          <a:off x="0" y="0"/>
          <a:ext cx="0" cy="0"/>
          <a:chOff x="0" y="0"/>
          <a:chExt cx="0" cy="0"/>
        </a:xfrm>
      </p:grpSpPr>
      <p:sp>
        <p:nvSpPr>
          <p:cNvPr id="47" name="Google Shape;47;p8"/>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48" name="Google Shape;48;p8"/>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49" name="Google Shape;49;p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50" name="Google Shape;50;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grpSp>
        <p:nvGrpSpPr>
          <p:cNvPr id="51" name="Google Shape;51;p8"/>
          <p:cNvGrpSpPr/>
          <p:nvPr/>
        </p:nvGrpSpPr>
        <p:grpSpPr>
          <a:xfrm>
            <a:off x="830392" y="657856"/>
            <a:ext cx="745763" cy="45826"/>
            <a:chOff x="4580561" y="2589004"/>
            <a:chExt cx="1064464" cy="25200"/>
          </a:xfrm>
        </p:grpSpPr>
        <p:sp>
          <p:nvSpPr>
            <p:cNvPr id="52" name="Google Shape;52;p8"/>
            <p:cNvSpPr/>
            <p:nvPr/>
          </p:nvSpPr>
          <p:spPr>
            <a:xfrm rot="-5400000">
              <a:off x="5366325" y="2335504"/>
              <a:ext cx="25200" cy="532200"/>
            </a:xfrm>
            <a:prstGeom prst="rect">
              <a:avLst/>
            </a:prstGeom>
            <a:solidFill>
              <a:srgbClr val="1515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8"/>
            <p:cNvSpPr/>
            <p:nvPr/>
          </p:nvSpPr>
          <p:spPr>
            <a:xfrm rot="-5400000">
              <a:off x="4836311" y="2333254"/>
              <a:ext cx="25200" cy="536700"/>
            </a:xfrm>
            <a:prstGeom prst="rect">
              <a:avLst/>
            </a:prstGeom>
            <a:solidFill>
              <a:srgbClr val="008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4" name="Shape 54"/>
        <p:cNvGrpSpPr/>
        <p:nvPr/>
      </p:nvGrpSpPr>
      <p:grpSpPr>
        <a:xfrm>
          <a:off x="0" y="0"/>
          <a:ext cx="0" cy="0"/>
          <a:chOff x="0" y="0"/>
          <a:chExt cx="0" cy="0"/>
        </a:xfrm>
      </p:grpSpPr>
      <p:sp>
        <p:nvSpPr>
          <p:cNvPr id="55" name="Google Shape;55;p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6" name="Google Shape;56;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grpSp>
        <p:nvGrpSpPr>
          <p:cNvPr id="57" name="Google Shape;57;p9"/>
          <p:cNvGrpSpPr/>
          <p:nvPr/>
        </p:nvGrpSpPr>
        <p:grpSpPr>
          <a:xfrm>
            <a:off x="830392" y="657856"/>
            <a:ext cx="745763" cy="45826"/>
            <a:chOff x="4580561" y="2589004"/>
            <a:chExt cx="1064464" cy="25200"/>
          </a:xfrm>
        </p:grpSpPr>
        <p:sp>
          <p:nvSpPr>
            <p:cNvPr id="58" name="Google Shape;58;p9"/>
            <p:cNvSpPr/>
            <p:nvPr/>
          </p:nvSpPr>
          <p:spPr>
            <a:xfrm rot="-5400000">
              <a:off x="5366325" y="2335504"/>
              <a:ext cx="25200" cy="532200"/>
            </a:xfrm>
            <a:prstGeom prst="rect">
              <a:avLst/>
            </a:prstGeom>
            <a:solidFill>
              <a:srgbClr val="1515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9"/>
            <p:cNvSpPr/>
            <p:nvPr/>
          </p:nvSpPr>
          <p:spPr>
            <a:xfrm rot="-5400000">
              <a:off x="4836311" y="2333254"/>
              <a:ext cx="25200" cy="536700"/>
            </a:xfrm>
            <a:prstGeom prst="rect">
              <a:avLst/>
            </a:prstGeom>
            <a:solidFill>
              <a:srgbClr val="008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0" name="Shape 60"/>
        <p:cNvGrpSpPr/>
        <p:nvPr/>
      </p:nvGrpSpPr>
      <p:grpSpPr>
        <a:xfrm>
          <a:off x="0" y="0"/>
          <a:ext cx="0" cy="0"/>
          <a:chOff x="0" y="0"/>
          <a:chExt cx="0" cy="0"/>
        </a:xfrm>
      </p:grpSpPr>
      <p:sp>
        <p:nvSpPr>
          <p:cNvPr id="61" name="Google Shape;61;p10"/>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62" name="Google Shape;62;p10"/>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3" name="Google Shape;63;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grpSp>
        <p:nvGrpSpPr>
          <p:cNvPr id="64" name="Google Shape;64;p10"/>
          <p:cNvGrpSpPr/>
          <p:nvPr/>
        </p:nvGrpSpPr>
        <p:grpSpPr>
          <a:xfrm>
            <a:off x="830392" y="657856"/>
            <a:ext cx="745763" cy="45826"/>
            <a:chOff x="4580561" y="2589004"/>
            <a:chExt cx="1064464" cy="25200"/>
          </a:xfrm>
        </p:grpSpPr>
        <p:sp>
          <p:nvSpPr>
            <p:cNvPr id="65" name="Google Shape;65;p10"/>
            <p:cNvSpPr/>
            <p:nvPr/>
          </p:nvSpPr>
          <p:spPr>
            <a:xfrm rot="-5400000">
              <a:off x="5366325" y="2335504"/>
              <a:ext cx="25200" cy="532200"/>
            </a:xfrm>
            <a:prstGeom prst="rect">
              <a:avLst/>
            </a:prstGeom>
            <a:solidFill>
              <a:srgbClr val="1515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0"/>
            <p:cNvSpPr/>
            <p:nvPr/>
          </p:nvSpPr>
          <p:spPr>
            <a:xfrm rot="-5400000">
              <a:off x="4836311" y="2333254"/>
              <a:ext cx="25200" cy="536700"/>
            </a:xfrm>
            <a:prstGeom prst="rect">
              <a:avLst/>
            </a:prstGeom>
            <a:solidFill>
              <a:srgbClr val="008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1.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 Id="rId4" Type="http://schemas.openxmlformats.org/officeDocument/2006/relationships/image" Target="../media/image2.png"/><Relationship Id="rId5" Type="http://schemas.openxmlformats.org/officeDocument/2006/relationships/image" Target="../media/image4.png"/><Relationship Id="rId6"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6.png"/><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xml"/><Relationship Id="rId3" Type="http://schemas.openxmlformats.org/officeDocument/2006/relationships/hyperlink" Target="https://spacegap.github.io/" TargetMode="External"/><Relationship Id="rId4" Type="http://schemas.openxmlformats.org/officeDocument/2006/relationships/image" Target="../media/image1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 Id="rId3"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 Id="rId3"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8"/>
          <p:cNvSpPr txBox="1"/>
          <p:nvPr>
            <p:ph type="ctrTitle"/>
          </p:nvPr>
        </p:nvSpPr>
        <p:spPr>
          <a:xfrm>
            <a:off x="729450" y="1322450"/>
            <a:ext cx="8268300" cy="1664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4400">
                <a:solidFill>
                  <a:schemeClr val="lt1"/>
                </a:solidFill>
              </a:rPr>
              <a:t>Chapter 11: </a:t>
            </a:r>
            <a:endParaRPr sz="4400">
              <a:solidFill>
                <a:schemeClr val="lt1"/>
              </a:solidFill>
            </a:endParaRPr>
          </a:p>
          <a:p>
            <a:pPr indent="0" lvl="0" marL="0" rtl="0" algn="l">
              <a:lnSpc>
                <a:spcPct val="115000"/>
              </a:lnSpc>
              <a:spcBef>
                <a:spcPts val="2400"/>
              </a:spcBef>
              <a:spcAft>
                <a:spcPts val="1000"/>
              </a:spcAft>
              <a:buNone/>
            </a:pPr>
            <a:r>
              <a:rPr lang="en-GB" sz="3400">
                <a:solidFill>
                  <a:schemeClr val="lt1"/>
                </a:solidFill>
              </a:rPr>
              <a:t>FIlecoin Storage Market</a:t>
            </a:r>
            <a:endParaRPr sz="4400">
              <a:solidFill>
                <a:schemeClr val="lt1"/>
              </a:solidFill>
            </a:endParaRPr>
          </a:p>
        </p:txBody>
      </p:sp>
      <p:sp>
        <p:nvSpPr>
          <p:cNvPr id="111" name="Google Shape;111;p18"/>
          <p:cNvSpPr txBox="1"/>
          <p:nvPr>
            <p:ph idx="1" type="subTitle"/>
          </p:nvPr>
        </p:nvSpPr>
        <p:spPr>
          <a:xfrm>
            <a:off x="729450" y="3454050"/>
            <a:ext cx="4570200" cy="841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800">
                <a:solidFill>
                  <a:schemeClr val="lt2"/>
                </a:solidFill>
              </a:rPr>
              <a:t>Content</a:t>
            </a:r>
            <a:r>
              <a:rPr lang="en-GB" sz="1800">
                <a:solidFill>
                  <a:schemeClr val="lt2"/>
                </a:solidFill>
              </a:rPr>
              <a:t> created by Brown Zhang</a:t>
            </a:r>
            <a:endParaRPr sz="1800">
              <a:solidFill>
                <a:schemeClr val="lt2"/>
              </a:solidFill>
            </a:endParaRPr>
          </a:p>
          <a:p>
            <a:pPr indent="0" lvl="0" marL="0" rtl="0" algn="l">
              <a:lnSpc>
                <a:spcPct val="115000"/>
              </a:lnSpc>
              <a:spcBef>
                <a:spcPts val="0"/>
              </a:spcBef>
              <a:spcAft>
                <a:spcPts val="0"/>
              </a:spcAft>
              <a:buNone/>
            </a:pPr>
            <a:r>
              <a:rPr lang="en-GB" sz="1800">
                <a:solidFill>
                  <a:schemeClr val="lt2"/>
                </a:solidFill>
              </a:rPr>
              <a:t>Researcher @ </a:t>
            </a:r>
            <a:r>
              <a:rPr lang="en-GB" sz="1800">
                <a:solidFill>
                  <a:schemeClr val="lt2"/>
                </a:solidFill>
              </a:rPr>
              <a:t>KEN Labs</a:t>
            </a:r>
            <a:endParaRPr sz="1800">
              <a:solidFill>
                <a:schemeClr val="lt2"/>
              </a:solidFill>
            </a:endParaRPr>
          </a:p>
        </p:txBody>
      </p:sp>
      <p:sp>
        <p:nvSpPr>
          <p:cNvPr id="112" name="Google Shape;112;p18"/>
          <p:cNvSpPr txBox="1"/>
          <p:nvPr/>
        </p:nvSpPr>
        <p:spPr>
          <a:xfrm>
            <a:off x="1030400" y="726325"/>
            <a:ext cx="32601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solidFill>
                  <a:schemeClr val="lt1"/>
                </a:solidFill>
              </a:rPr>
              <a:t>Beginners Guide to Filecoin</a:t>
            </a:r>
            <a:endParaRPr sz="1800">
              <a:solidFill>
                <a:schemeClr val="lt1"/>
              </a:solidFill>
            </a:endParaRPr>
          </a:p>
        </p:txBody>
      </p:sp>
      <p:pic>
        <p:nvPicPr>
          <p:cNvPr id="113" name="Google Shape;113;p18"/>
          <p:cNvPicPr preferRelativeResize="0"/>
          <p:nvPr/>
        </p:nvPicPr>
        <p:blipFill>
          <a:blip r:embed="rId3">
            <a:alphaModFix/>
          </a:blip>
          <a:stretch>
            <a:fillRect/>
          </a:stretch>
        </p:blipFill>
        <p:spPr>
          <a:xfrm>
            <a:off x="6423850" y="646813"/>
            <a:ext cx="531993" cy="541200"/>
          </a:xfrm>
          <a:prstGeom prst="rect">
            <a:avLst/>
          </a:prstGeom>
          <a:noFill/>
          <a:ln>
            <a:noFill/>
          </a:ln>
        </p:spPr>
      </p:pic>
      <p:pic>
        <p:nvPicPr>
          <p:cNvPr id="114" name="Google Shape;114;p18"/>
          <p:cNvPicPr preferRelativeResize="0"/>
          <p:nvPr/>
        </p:nvPicPr>
        <p:blipFill>
          <a:blip r:embed="rId4">
            <a:alphaModFix/>
          </a:blip>
          <a:stretch>
            <a:fillRect/>
          </a:stretch>
        </p:blipFill>
        <p:spPr>
          <a:xfrm>
            <a:off x="7068350" y="668050"/>
            <a:ext cx="500500" cy="498725"/>
          </a:xfrm>
          <a:prstGeom prst="rect">
            <a:avLst/>
          </a:prstGeom>
          <a:noFill/>
          <a:ln>
            <a:noFill/>
          </a:ln>
        </p:spPr>
      </p:pic>
      <p:pic>
        <p:nvPicPr>
          <p:cNvPr id="115" name="Google Shape;115;p18"/>
          <p:cNvPicPr preferRelativeResize="0"/>
          <p:nvPr/>
        </p:nvPicPr>
        <p:blipFill>
          <a:blip r:embed="rId5">
            <a:alphaModFix/>
          </a:blip>
          <a:stretch>
            <a:fillRect/>
          </a:stretch>
        </p:blipFill>
        <p:spPr>
          <a:xfrm>
            <a:off x="7681350" y="667175"/>
            <a:ext cx="500500" cy="500500"/>
          </a:xfrm>
          <a:prstGeom prst="rect">
            <a:avLst/>
          </a:prstGeom>
          <a:noFill/>
          <a:ln>
            <a:noFill/>
          </a:ln>
        </p:spPr>
      </p:pic>
      <p:pic>
        <p:nvPicPr>
          <p:cNvPr id="116" name="Google Shape;116;p18"/>
          <p:cNvPicPr preferRelativeResize="0"/>
          <p:nvPr/>
        </p:nvPicPr>
        <p:blipFill>
          <a:blip r:embed="rId6">
            <a:alphaModFix/>
          </a:blip>
          <a:stretch>
            <a:fillRect/>
          </a:stretch>
        </p:blipFill>
        <p:spPr>
          <a:xfrm>
            <a:off x="8294350" y="610600"/>
            <a:ext cx="576125" cy="5774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27"/>
          <p:cNvSpPr txBox="1"/>
          <p:nvPr/>
        </p:nvSpPr>
        <p:spPr>
          <a:xfrm>
            <a:off x="729450" y="7852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sz="2600">
                <a:solidFill>
                  <a:srgbClr val="1A1A1A"/>
                </a:solidFill>
                <a:latin typeface="Raleway"/>
                <a:ea typeface="Raleway"/>
                <a:cs typeface="Raleway"/>
                <a:sym typeface="Raleway"/>
              </a:rPr>
              <a:t>Window Proof-of-Spacetime</a:t>
            </a:r>
            <a:endParaRPr b="1" sz="2600">
              <a:solidFill>
                <a:srgbClr val="1A1A1A"/>
              </a:solidFill>
              <a:latin typeface="Raleway"/>
              <a:ea typeface="Raleway"/>
              <a:cs typeface="Raleway"/>
              <a:sym typeface="Raleway"/>
            </a:endParaRPr>
          </a:p>
        </p:txBody>
      </p:sp>
      <p:sp>
        <p:nvSpPr>
          <p:cNvPr id="182" name="Google Shape;182;p27"/>
          <p:cNvSpPr txBox="1"/>
          <p:nvPr/>
        </p:nvSpPr>
        <p:spPr>
          <a:xfrm>
            <a:off x="1295325" y="1545475"/>
            <a:ext cx="7122900" cy="13269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GB" sz="1300">
                <a:solidFill>
                  <a:srgbClr val="1D1D1F"/>
                </a:solidFill>
                <a:highlight>
                  <a:srgbClr val="FFFFFF"/>
                </a:highlight>
              </a:rPr>
              <a:t>Window Proof-of-Spacetime</a:t>
            </a:r>
            <a:r>
              <a:rPr lang="en-GB" sz="1300">
                <a:solidFill>
                  <a:srgbClr val="1D1D1F"/>
                </a:solidFill>
                <a:highlight>
                  <a:srgbClr val="FFFFFF"/>
                </a:highlight>
              </a:rPr>
              <a:t> (WindowPoSt) is the mechanism by which the commitments made by storage miners are audited by the Filecoin blockchain.</a:t>
            </a:r>
            <a:endParaRPr sz="1300">
              <a:solidFill>
                <a:srgbClr val="1D1D1F"/>
              </a:solidFill>
              <a:highlight>
                <a:srgbClr val="FFFFFF"/>
              </a:highlight>
            </a:endParaRPr>
          </a:p>
          <a:p>
            <a:pPr indent="0" lvl="0" marL="0" rtl="0" algn="l">
              <a:lnSpc>
                <a:spcPct val="150000"/>
              </a:lnSpc>
              <a:spcBef>
                <a:spcPts val="0"/>
              </a:spcBef>
              <a:spcAft>
                <a:spcPts val="0"/>
              </a:spcAft>
              <a:buNone/>
            </a:pPr>
            <a:r>
              <a:rPr lang="en-GB" sz="1300">
                <a:solidFill>
                  <a:srgbClr val="1D1D1F"/>
                </a:solidFill>
                <a:highlight>
                  <a:srgbClr val="FFFFFF"/>
                </a:highlight>
              </a:rPr>
              <a:t>Each storage miner’s set of pledged sectors is partitioned into subsets, one subset for each window.</a:t>
            </a:r>
            <a:endParaRPr sz="1300">
              <a:solidFill>
                <a:srgbClr val="1D1D1F"/>
              </a:solidFill>
              <a:highlight>
                <a:srgbClr val="FFFFFF"/>
              </a:highlight>
            </a:endParaRPr>
          </a:p>
          <a:p>
            <a:pPr indent="0" lvl="0" marL="0" rtl="0" algn="l">
              <a:lnSpc>
                <a:spcPct val="150000"/>
              </a:lnSpc>
              <a:spcBef>
                <a:spcPts val="0"/>
              </a:spcBef>
              <a:spcAft>
                <a:spcPts val="0"/>
              </a:spcAft>
              <a:buNone/>
            </a:pPr>
            <a:r>
              <a:rPr lang="en-GB" sz="1300">
                <a:solidFill>
                  <a:srgbClr val="1D1D1F"/>
                </a:solidFill>
                <a:highlight>
                  <a:srgbClr val="FFFFFF"/>
                </a:highlight>
              </a:rPr>
              <a:t>Within a given window (30min), each storage miner must submit a Proof-of-Spacetime for each sector in their respective subset.</a:t>
            </a:r>
            <a:endParaRPr sz="1300">
              <a:solidFill>
                <a:srgbClr val="1D1D1F"/>
              </a:solidFill>
              <a:highlight>
                <a:srgbClr val="FFFFFF"/>
              </a:highlight>
            </a:endParaRPr>
          </a:p>
          <a:p>
            <a:pPr indent="0" lvl="0" marL="0" rtl="0" algn="l">
              <a:lnSpc>
                <a:spcPct val="150000"/>
              </a:lnSpc>
              <a:spcBef>
                <a:spcPts val="0"/>
              </a:spcBef>
              <a:spcAft>
                <a:spcPts val="0"/>
              </a:spcAft>
              <a:buNone/>
            </a:pPr>
            <a:r>
              <a:rPr lang="en-GB" sz="1300">
                <a:solidFill>
                  <a:srgbClr val="1D1D1F"/>
                </a:solidFill>
                <a:highlight>
                  <a:srgbClr val="FFFFFF"/>
                </a:highlight>
              </a:rPr>
              <a:t>The Filecoin network expects constant availability of stored data. Failing to submit WindowPoSt for a sector will result in a </a:t>
            </a:r>
            <a:r>
              <a:rPr i="1" lang="en-GB" sz="1300">
                <a:solidFill>
                  <a:srgbClr val="1D1D1F"/>
                </a:solidFill>
                <a:highlight>
                  <a:srgbClr val="FFFFFF"/>
                </a:highlight>
              </a:rPr>
              <a:t>fault</a:t>
            </a:r>
            <a:r>
              <a:rPr lang="en-GB" sz="1300">
                <a:solidFill>
                  <a:srgbClr val="1D1D1F"/>
                </a:solidFill>
                <a:highlight>
                  <a:srgbClr val="FFFFFF"/>
                </a:highlight>
              </a:rPr>
              <a:t>, and the storage miner supplying the sector will be </a:t>
            </a:r>
            <a:r>
              <a:rPr i="1" lang="en-GB" sz="1300">
                <a:solidFill>
                  <a:srgbClr val="1D1D1F"/>
                </a:solidFill>
                <a:highlight>
                  <a:srgbClr val="FFFFFF"/>
                </a:highlight>
              </a:rPr>
              <a:t>slashed</a:t>
            </a:r>
            <a:r>
              <a:rPr lang="en-GB" sz="1300">
                <a:solidFill>
                  <a:srgbClr val="1D1D1F"/>
                </a:solidFill>
                <a:highlight>
                  <a:srgbClr val="FFFFFF"/>
                </a:highlight>
              </a:rPr>
              <a:t>. This incentives storage miners for healthy behaviour.</a:t>
            </a:r>
            <a:endParaRPr sz="1300">
              <a:solidFill>
                <a:srgbClr val="1D1D1F"/>
              </a:solidFill>
              <a:highlight>
                <a:srgbClr val="FFFFFF"/>
              </a:highligh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28"/>
          <p:cNvSpPr txBox="1"/>
          <p:nvPr/>
        </p:nvSpPr>
        <p:spPr>
          <a:xfrm>
            <a:off x="729450" y="7852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sz="2600">
                <a:solidFill>
                  <a:srgbClr val="1A1A1A"/>
                </a:solidFill>
                <a:latin typeface="Raleway"/>
                <a:ea typeface="Raleway"/>
                <a:cs typeface="Raleway"/>
                <a:sym typeface="Raleway"/>
              </a:rPr>
              <a:t>Faults</a:t>
            </a:r>
            <a:endParaRPr b="1" sz="2600">
              <a:solidFill>
                <a:srgbClr val="1A1A1A"/>
              </a:solidFill>
              <a:latin typeface="Raleway"/>
              <a:ea typeface="Raleway"/>
              <a:cs typeface="Raleway"/>
              <a:sym typeface="Raleway"/>
            </a:endParaRPr>
          </a:p>
        </p:txBody>
      </p:sp>
      <p:sp>
        <p:nvSpPr>
          <p:cNvPr id="188" name="Google Shape;188;p28"/>
          <p:cNvSpPr txBox="1"/>
          <p:nvPr/>
        </p:nvSpPr>
        <p:spPr>
          <a:xfrm>
            <a:off x="1295325" y="1545475"/>
            <a:ext cx="7122900" cy="13269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GB" sz="1300">
                <a:solidFill>
                  <a:srgbClr val="1D1D1F"/>
                </a:solidFill>
                <a:highlight>
                  <a:srgbClr val="FFFFFF"/>
                </a:highlight>
              </a:rPr>
              <a:t>Miners are penalized when a sector fails.</a:t>
            </a:r>
            <a:endParaRPr b="1" sz="1300">
              <a:solidFill>
                <a:srgbClr val="1D1D1F"/>
              </a:solidFill>
              <a:highlight>
                <a:srgbClr val="FFFFFF"/>
              </a:highlight>
            </a:endParaRPr>
          </a:p>
          <a:p>
            <a:pPr indent="0" lvl="0" marL="0" rtl="0" algn="l">
              <a:lnSpc>
                <a:spcPct val="150000"/>
              </a:lnSpc>
              <a:spcBef>
                <a:spcPts val="0"/>
              </a:spcBef>
              <a:spcAft>
                <a:spcPts val="0"/>
              </a:spcAft>
              <a:buNone/>
            </a:pPr>
            <a:r>
              <a:rPr lang="en-GB" sz="1300">
                <a:solidFill>
                  <a:srgbClr val="1D1D1F"/>
                </a:solidFill>
                <a:highlight>
                  <a:srgbClr val="FFFFFF"/>
                </a:highlight>
              </a:rPr>
              <a:t>There are three types of sector fault fees:</a:t>
            </a:r>
            <a:endParaRPr sz="1300">
              <a:solidFill>
                <a:srgbClr val="1D1D1F"/>
              </a:solidFill>
              <a:highlight>
                <a:srgbClr val="FFFFFF"/>
              </a:highlight>
            </a:endParaRPr>
          </a:p>
          <a:p>
            <a:pPr indent="-311150" lvl="0" marL="457200" rtl="0" algn="l">
              <a:lnSpc>
                <a:spcPct val="150000"/>
              </a:lnSpc>
              <a:spcBef>
                <a:spcPts val="0"/>
              </a:spcBef>
              <a:spcAft>
                <a:spcPts val="0"/>
              </a:spcAft>
              <a:buClr>
                <a:srgbClr val="1D1D1F"/>
              </a:buClr>
              <a:buSzPts val="1300"/>
              <a:buFont typeface="Arial"/>
              <a:buAutoNum type="arabicPeriod"/>
            </a:pPr>
            <a:r>
              <a:rPr b="1" lang="en-GB" sz="1300">
                <a:solidFill>
                  <a:srgbClr val="1D1D1F"/>
                </a:solidFill>
                <a:highlight>
                  <a:srgbClr val="FFFFFF"/>
                </a:highlight>
              </a:rPr>
              <a:t>Sector fault fee</a:t>
            </a:r>
            <a:r>
              <a:rPr lang="en-GB" sz="1300">
                <a:solidFill>
                  <a:srgbClr val="1D1D1F"/>
                </a:solidFill>
                <a:highlight>
                  <a:srgbClr val="FFFFFF"/>
                </a:highlight>
              </a:rPr>
              <a:t> - This fee is paid per sector per day while the sector is in a faulty state. </a:t>
            </a:r>
            <a:endParaRPr sz="1300">
              <a:solidFill>
                <a:srgbClr val="1D1D1F"/>
              </a:solidFill>
              <a:highlight>
                <a:srgbClr val="FFFFFF"/>
              </a:highlight>
            </a:endParaRPr>
          </a:p>
          <a:p>
            <a:pPr indent="-311150" lvl="0" marL="457200" rtl="0" algn="l">
              <a:lnSpc>
                <a:spcPct val="150000"/>
              </a:lnSpc>
              <a:spcBef>
                <a:spcPts val="0"/>
              </a:spcBef>
              <a:spcAft>
                <a:spcPts val="0"/>
              </a:spcAft>
              <a:buClr>
                <a:srgbClr val="1D1D1F"/>
              </a:buClr>
              <a:buSzPts val="1300"/>
              <a:buFont typeface="Arial"/>
              <a:buAutoNum type="arabicPeriod"/>
            </a:pPr>
            <a:r>
              <a:rPr b="1" lang="en-GB" sz="1300">
                <a:solidFill>
                  <a:srgbClr val="1D1D1F"/>
                </a:solidFill>
                <a:highlight>
                  <a:srgbClr val="FFFFFF"/>
                </a:highlight>
              </a:rPr>
              <a:t>Sector fault detection fee</a:t>
            </a:r>
            <a:r>
              <a:rPr lang="en-GB" sz="1300">
                <a:solidFill>
                  <a:srgbClr val="1D1D1F"/>
                </a:solidFill>
                <a:highlight>
                  <a:srgbClr val="FFFFFF"/>
                </a:highlight>
              </a:rPr>
              <a:t> - This is a one-time fee paid in the event of a failure if the miner does not report it honestly and instead the unreported failure is caught by the blockchain. </a:t>
            </a:r>
            <a:endParaRPr sz="1300">
              <a:solidFill>
                <a:srgbClr val="1D1D1F"/>
              </a:solidFill>
              <a:highlight>
                <a:srgbClr val="FFFFFF"/>
              </a:highlight>
            </a:endParaRPr>
          </a:p>
          <a:p>
            <a:pPr indent="-311150" lvl="0" marL="457200" rtl="0" algn="l">
              <a:lnSpc>
                <a:spcPct val="150000"/>
              </a:lnSpc>
              <a:spcBef>
                <a:spcPts val="0"/>
              </a:spcBef>
              <a:spcAft>
                <a:spcPts val="0"/>
              </a:spcAft>
              <a:buClr>
                <a:srgbClr val="1D1D1F"/>
              </a:buClr>
              <a:buSzPts val="1300"/>
              <a:buFont typeface="Arial"/>
              <a:buAutoNum type="arabicPeriod"/>
            </a:pPr>
            <a:r>
              <a:rPr b="1" lang="en-GB" sz="1300">
                <a:solidFill>
                  <a:srgbClr val="1D1D1F"/>
                </a:solidFill>
                <a:highlight>
                  <a:srgbClr val="FFFFFF"/>
                </a:highlight>
              </a:rPr>
              <a:t>Sector termination fee</a:t>
            </a:r>
            <a:r>
              <a:rPr lang="en-GB" sz="1300">
                <a:solidFill>
                  <a:srgbClr val="1D1D1F"/>
                </a:solidFill>
                <a:highlight>
                  <a:srgbClr val="FFFFFF"/>
                </a:highlight>
              </a:rPr>
              <a:t> - A sector can be terminated before its expiration date through automatic faults or miner decisions.</a:t>
            </a:r>
            <a:endParaRPr sz="1300">
              <a:solidFill>
                <a:srgbClr val="1D1D1F"/>
              </a:solidFill>
              <a:highlight>
                <a:srgbClr val="FFFFFF"/>
              </a:highligh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192" name="Shape 192"/>
        <p:cNvGrpSpPr/>
        <p:nvPr/>
      </p:nvGrpSpPr>
      <p:grpSpPr>
        <a:xfrm>
          <a:off x="0" y="0"/>
          <a:ext cx="0" cy="0"/>
          <a:chOff x="0" y="0"/>
          <a:chExt cx="0" cy="0"/>
        </a:xfrm>
      </p:grpSpPr>
      <p:sp>
        <p:nvSpPr>
          <p:cNvPr id="193" name="Google Shape;193;p29"/>
          <p:cNvSpPr txBox="1"/>
          <p:nvPr>
            <p:ph type="title"/>
          </p:nvPr>
        </p:nvSpPr>
        <p:spPr>
          <a:xfrm>
            <a:off x="729450" y="789050"/>
            <a:ext cx="7010100" cy="35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600"/>
              <a:t>Conclusion</a:t>
            </a:r>
            <a:endParaRPr sz="2600"/>
          </a:p>
        </p:txBody>
      </p:sp>
      <p:sp>
        <p:nvSpPr>
          <p:cNvPr id="194" name="Google Shape;194;p29"/>
          <p:cNvSpPr txBox="1"/>
          <p:nvPr>
            <p:ph idx="4294967295" type="body"/>
          </p:nvPr>
        </p:nvSpPr>
        <p:spPr>
          <a:xfrm>
            <a:off x="721250" y="1431750"/>
            <a:ext cx="7032000" cy="220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chemeClr val="lt1"/>
                </a:solidFill>
              </a:rPr>
              <a:t>This video post explains how Filecoin deals work from the perspective of both the storage providers (also known as miners) and the clients who want to store data on the Filecoin network.</a:t>
            </a:r>
            <a:endParaRPr sz="1800">
              <a:solidFill>
                <a:schemeClr val="lt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30"/>
          <p:cNvSpPr txBox="1"/>
          <p:nvPr>
            <p:ph type="ctrTitle"/>
          </p:nvPr>
        </p:nvSpPr>
        <p:spPr>
          <a:xfrm>
            <a:off x="727950" y="2253700"/>
            <a:ext cx="7688100" cy="103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sz="3100">
                <a:solidFill>
                  <a:schemeClr val="lt1"/>
                </a:solidFill>
              </a:rPr>
              <a:t>Feedback is welcomed.</a:t>
            </a:r>
            <a:endParaRPr sz="3100">
              <a:solidFill>
                <a:schemeClr val="lt1"/>
              </a:solidFill>
            </a:endParaRPr>
          </a:p>
          <a:p>
            <a:pPr indent="0" lvl="0" marL="0" rtl="0" algn="ctr">
              <a:spcBef>
                <a:spcPts val="0"/>
              </a:spcBef>
              <a:spcAft>
                <a:spcPts val="0"/>
              </a:spcAft>
              <a:buNone/>
            </a:pPr>
            <a:r>
              <a:rPr lang="en-GB" sz="1100">
                <a:solidFill>
                  <a:schemeClr val="lt1"/>
                </a:solidFill>
              </a:rPr>
              <a:t>https://github.com/kenlabs/Beginners-Guide-to-Filecoin</a:t>
            </a:r>
            <a:endParaRPr sz="1100">
              <a:solidFill>
                <a:schemeClr val="lt1"/>
              </a:solidFill>
            </a:endParaRPr>
          </a:p>
        </p:txBody>
      </p:sp>
      <p:pic>
        <p:nvPicPr>
          <p:cNvPr id="200" name="Google Shape;200;p30"/>
          <p:cNvPicPr preferRelativeResize="0"/>
          <p:nvPr/>
        </p:nvPicPr>
        <p:blipFill>
          <a:blip r:embed="rId3">
            <a:alphaModFix/>
          </a:blip>
          <a:stretch>
            <a:fillRect/>
          </a:stretch>
        </p:blipFill>
        <p:spPr>
          <a:xfrm>
            <a:off x="4070360" y="1550680"/>
            <a:ext cx="689393" cy="703020"/>
          </a:xfrm>
          <a:prstGeom prst="rect">
            <a:avLst/>
          </a:prstGeom>
          <a:noFill/>
          <a:ln>
            <a:noFill/>
          </a:ln>
        </p:spPr>
      </p:pic>
      <p:pic>
        <p:nvPicPr>
          <p:cNvPr id="201" name="Google Shape;201;p30"/>
          <p:cNvPicPr preferRelativeResize="0"/>
          <p:nvPr/>
        </p:nvPicPr>
        <p:blipFill>
          <a:blip r:embed="rId4">
            <a:alphaModFix/>
          </a:blip>
          <a:stretch>
            <a:fillRect/>
          </a:stretch>
        </p:blipFill>
        <p:spPr>
          <a:xfrm>
            <a:off x="3941056" y="1166725"/>
            <a:ext cx="948000" cy="52181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19"/>
          <p:cNvSpPr txBox="1"/>
          <p:nvPr/>
        </p:nvSpPr>
        <p:spPr>
          <a:xfrm>
            <a:off x="730725" y="785250"/>
            <a:ext cx="3893400" cy="1034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sz="2600">
                <a:solidFill>
                  <a:srgbClr val="1A1A1A"/>
                </a:solidFill>
                <a:latin typeface="Raleway"/>
                <a:ea typeface="Raleway"/>
                <a:cs typeface="Raleway"/>
                <a:sym typeface="Raleway"/>
              </a:rPr>
              <a:t>Introduction</a:t>
            </a:r>
            <a:endParaRPr b="1" sz="2600">
              <a:solidFill>
                <a:srgbClr val="1A1A1A"/>
              </a:solidFill>
              <a:latin typeface="Raleway"/>
              <a:ea typeface="Raleway"/>
              <a:cs typeface="Raleway"/>
              <a:sym typeface="Raleway"/>
            </a:endParaRPr>
          </a:p>
        </p:txBody>
      </p:sp>
      <p:sp>
        <p:nvSpPr>
          <p:cNvPr id="122" name="Google Shape;122;p19"/>
          <p:cNvSpPr txBox="1"/>
          <p:nvPr/>
        </p:nvSpPr>
        <p:spPr>
          <a:xfrm>
            <a:off x="721225" y="1900725"/>
            <a:ext cx="3893400" cy="2089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1600"/>
              </a:spcAft>
              <a:buNone/>
            </a:pPr>
            <a:r>
              <a:rPr lang="en-GB" sz="1100">
                <a:solidFill>
                  <a:srgbClr val="1D1D1F"/>
                </a:solidFill>
                <a:highlight>
                  <a:srgbClr val="FFFFFF"/>
                </a:highlight>
              </a:rPr>
              <a:t>The Filecoin network achieves economies of scale by allowing anyone to participate as a storage provider. Currently the network is made up of </a:t>
            </a:r>
            <a:r>
              <a:rPr lang="en-GB" sz="1100">
                <a:solidFill>
                  <a:srgbClr val="0090FF"/>
                </a:solidFill>
                <a:highlight>
                  <a:srgbClr val="FFFFFF"/>
                </a:highlight>
                <a:uFill>
                  <a:noFill/>
                </a:uFill>
                <a:hlinkClick r:id="rId3">
                  <a:extLst>
                    <a:ext uri="{A12FA001-AC4F-418D-AE19-62706E023703}">
                      <ahyp:hlinkClr val="tx"/>
                    </a:ext>
                  </a:extLst>
                </a:hlinkClick>
              </a:rPr>
              <a:t>hundreds of storage providers</a:t>
            </a:r>
            <a:r>
              <a:rPr lang="en-GB" sz="1100">
                <a:solidFill>
                  <a:srgbClr val="1D1D1F"/>
                </a:solidFill>
                <a:highlight>
                  <a:srgbClr val="FFFFFF"/>
                </a:highlight>
              </a:rPr>
              <a:t> spread across the globe. Content addressing and cryptographic storage proofs verify that data is being stored correctly and securely over time on miners’ hardware, which creates a robust and reliable service.</a:t>
            </a:r>
            <a:endParaRPr sz="1100">
              <a:solidFill>
                <a:srgbClr val="595959"/>
              </a:solidFill>
            </a:endParaRPr>
          </a:p>
        </p:txBody>
      </p:sp>
      <p:pic>
        <p:nvPicPr>
          <p:cNvPr id="123" name="Google Shape;123;p19"/>
          <p:cNvPicPr preferRelativeResize="0"/>
          <p:nvPr/>
        </p:nvPicPr>
        <p:blipFill>
          <a:blip r:embed="rId4">
            <a:alphaModFix/>
          </a:blip>
          <a:stretch>
            <a:fillRect/>
          </a:stretch>
        </p:blipFill>
        <p:spPr>
          <a:xfrm>
            <a:off x="5146750" y="1781925"/>
            <a:ext cx="3997249" cy="2131868"/>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pic>
        <p:nvPicPr>
          <p:cNvPr id="128" name="Google Shape;128;p20"/>
          <p:cNvPicPr preferRelativeResize="0"/>
          <p:nvPr/>
        </p:nvPicPr>
        <p:blipFill>
          <a:blip r:embed="rId3">
            <a:alphaModFix/>
          </a:blip>
          <a:stretch>
            <a:fillRect/>
          </a:stretch>
        </p:blipFill>
        <p:spPr>
          <a:xfrm>
            <a:off x="5146750" y="1572998"/>
            <a:ext cx="3997249" cy="2338252"/>
          </a:xfrm>
          <a:prstGeom prst="rect">
            <a:avLst/>
          </a:prstGeom>
          <a:noFill/>
          <a:ln>
            <a:noFill/>
          </a:ln>
        </p:spPr>
      </p:pic>
      <p:sp>
        <p:nvSpPr>
          <p:cNvPr id="129" name="Google Shape;129;p20"/>
          <p:cNvSpPr txBox="1"/>
          <p:nvPr/>
        </p:nvSpPr>
        <p:spPr>
          <a:xfrm>
            <a:off x="730725" y="785250"/>
            <a:ext cx="3893400" cy="1034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sz="2600">
                <a:solidFill>
                  <a:srgbClr val="1A1A1A"/>
                </a:solidFill>
                <a:latin typeface="Raleway"/>
                <a:ea typeface="Raleway"/>
                <a:cs typeface="Raleway"/>
                <a:sym typeface="Raleway"/>
              </a:rPr>
              <a:t>Data on Filecoin</a:t>
            </a:r>
            <a:endParaRPr b="1" sz="2600">
              <a:solidFill>
                <a:srgbClr val="1A1A1A"/>
              </a:solidFill>
              <a:latin typeface="Raleway"/>
              <a:ea typeface="Raleway"/>
              <a:cs typeface="Raleway"/>
              <a:sym typeface="Raleway"/>
            </a:endParaRPr>
          </a:p>
        </p:txBody>
      </p:sp>
      <p:sp>
        <p:nvSpPr>
          <p:cNvPr id="130" name="Google Shape;130;p20"/>
          <p:cNvSpPr txBox="1"/>
          <p:nvPr/>
        </p:nvSpPr>
        <p:spPr>
          <a:xfrm>
            <a:off x="721225" y="1900725"/>
            <a:ext cx="4713900" cy="2089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sz="1100">
                <a:solidFill>
                  <a:srgbClr val="1D1D1F"/>
                </a:solidFill>
                <a:highlight>
                  <a:srgbClr val="FFFFFF"/>
                </a:highlight>
              </a:rPr>
              <a:t>Store file on Filecoin(Data):</a:t>
            </a:r>
            <a:endParaRPr sz="1100">
              <a:solidFill>
                <a:srgbClr val="1D1D1F"/>
              </a:solidFill>
              <a:highlight>
                <a:srgbClr val="FFFFFF"/>
              </a:highlight>
            </a:endParaRPr>
          </a:p>
          <a:p>
            <a:pPr indent="-298450" lvl="0" marL="457200" rtl="0" algn="l">
              <a:lnSpc>
                <a:spcPct val="150000"/>
              </a:lnSpc>
              <a:spcBef>
                <a:spcPts val="0"/>
              </a:spcBef>
              <a:spcAft>
                <a:spcPts val="0"/>
              </a:spcAft>
              <a:buClr>
                <a:srgbClr val="1D1D1F"/>
              </a:buClr>
              <a:buSzPts val="1100"/>
              <a:buFont typeface="Arial"/>
              <a:buAutoNum type="arabicPeriod"/>
            </a:pPr>
            <a:r>
              <a:rPr lang="en-GB" sz="1100">
                <a:solidFill>
                  <a:srgbClr val="1D1D1F"/>
                </a:solidFill>
                <a:highlight>
                  <a:srgbClr val="FFFFFF"/>
                </a:highlight>
              </a:rPr>
              <a:t>Clients import file in their local Filecoin node.(produce a data CID)</a:t>
            </a:r>
            <a:endParaRPr sz="1100">
              <a:solidFill>
                <a:srgbClr val="1D1D1F"/>
              </a:solidFill>
              <a:highlight>
                <a:srgbClr val="FFFFFF"/>
              </a:highlight>
            </a:endParaRPr>
          </a:p>
          <a:p>
            <a:pPr indent="-298450" lvl="0" marL="457200" rtl="0" algn="l">
              <a:lnSpc>
                <a:spcPct val="150000"/>
              </a:lnSpc>
              <a:spcBef>
                <a:spcPts val="0"/>
              </a:spcBef>
              <a:spcAft>
                <a:spcPts val="0"/>
              </a:spcAft>
              <a:buClr>
                <a:srgbClr val="1D1D1F"/>
              </a:buClr>
              <a:buSzPts val="1100"/>
              <a:buFont typeface="Arial"/>
              <a:buAutoNum type="arabicPeriod"/>
            </a:pPr>
            <a:r>
              <a:rPr lang="en-GB" sz="1100">
                <a:solidFill>
                  <a:srgbClr val="1D1D1F"/>
                </a:solidFill>
                <a:highlight>
                  <a:srgbClr val="FFFFFF"/>
                </a:highlight>
              </a:rPr>
              <a:t>Clients initiate a deal.(take a data </a:t>
            </a:r>
            <a:r>
              <a:rPr b="1" lang="en-GB" sz="1100">
                <a:solidFill>
                  <a:srgbClr val="1D1D1F"/>
                </a:solidFill>
                <a:highlight>
                  <a:srgbClr val="FFFFFF"/>
                </a:highlight>
              </a:rPr>
              <a:t>CID</a:t>
            </a:r>
            <a:r>
              <a:rPr lang="en-GB" sz="1100">
                <a:solidFill>
                  <a:srgbClr val="1D1D1F"/>
                </a:solidFill>
                <a:highlight>
                  <a:srgbClr val="FFFFFF"/>
                </a:highlight>
              </a:rPr>
              <a:t> as input, produce a </a:t>
            </a:r>
            <a:r>
              <a:rPr b="1" lang="en-GB" sz="1100">
                <a:solidFill>
                  <a:srgbClr val="1D1D1F"/>
                </a:solidFill>
                <a:highlight>
                  <a:srgbClr val="FFFFFF"/>
                </a:highlight>
              </a:rPr>
              <a:t>Filecoin Piece</a:t>
            </a:r>
            <a:r>
              <a:rPr lang="en-GB" sz="1100">
                <a:solidFill>
                  <a:srgbClr val="1D1D1F"/>
                </a:solidFill>
                <a:highlight>
                  <a:srgbClr val="FFFFFF"/>
                </a:highlight>
              </a:rPr>
              <a:t>)</a:t>
            </a:r>
            <a:endParaRPr sz="1100">
              <a:solidFill>
                <a:srgbClr val="1D1D1F"/>
              </a:solidFill>
              <a:highlight>
                <a:srgbClr val="FFFFFF"/>
              </a:highlight>
            </a:endParaRPr>
          </a:p>
          <a:p>
            <a:pPr indent="-298450" lvl="0" marL="457200" rtl="0" algn="l">
              <a:lnSpc>
                <a:spcPct val="150000"/>
              </a:lnSpc>
              <a:spcBef>
                <a:spcPts val="0"/>
              </a:spcBef>
              <a:spcAft>
                <a:spcPts val="0"/>
              </a:spcAft>
              <a:buClr>
                <a:srgbClr val="1D1D1F"/>
              </a:buClr>
              <a:buSzPts val="1100"/>
              <a:buFont typeface="Arial"/>
              <a:buAutoNum type="arabicPeriod"/>
            </a:pPr>
            <a:r>
              <a:rPr lang="en-GB" sz="1100">
                <a:solidFill>
                  <a:srgbClr val="1D1D1F"/>
                </a:solidFill>
                <a:highlight>
                  <a:srgbClr val="FFFFFF"/>
                </a:highlight>
              </a:rPr>
              <a:t>The </a:t>
            </a:r>
            <a:r>
              <a:rPr b="1" lang="en-GB" sz="1100">
                <a:solidFill>
                  <a:srgbClr val="1D1D1F"/>
                </a:solidFill>
                <a:highlight>
                  <a:srgbClr val="FFFFFF"/>
                </a:highlight>
              </a:rPr>
              <a:t>Filecoin Piece</a:t>
            </a:r>
            <a:r>
              <a:rPr lang="en-GB" sz="1100">
                <a:solidFill>
                  <a:srgbClr val="1D1D1F"/>
                </a:solidFill>
                <a:highlight>
                  <a:srgbClr val="FFFFFF"/>
                </a:highlight>
              </a:rPr>
              <a:t> is the main unit of negotiation for data that users store on the Filecoin network. </a:t>
            </a:r>
            <a:endParaRPr sz="1100">
              <a:solidFill>
                <a:srgbClr val="1D1D1F"/>
              </a:solidFill>
              <a:highlight>
                <a:srgbClr val="FFFFFF"/>
              </a:highlight>
            </a:endParaRPr>
          </a:p>
          <a:p>
            <a:pPr indent="-298450" lvl="0" marL="457200" rtl="0" algn="l">
              <a:lnSpc>
                <a:spcPct val="150000"/>
              </a:lnSpc>
              <a:spcBef>
                <a:spcPts val="0"/>
              </a:spcBef>
              <a:spcAft>
                <a:spcPts val="0"/>
              </a:spcAft>
              <a:buClr>
                <a:srgbClr val="1D1D1F"/>
              </a:buClr>
              <a:buSzPts val="1100"/>
              <a:buFont typeface="Arial"/>
              <a:buAutoNum type="arabicPeriod"/>
            </a:pPr>
            <a:r>
              <a:rPr lang="en-GB" sz="1100">
                <a:solidFill>
                  <a:srgbClr val="1D1D1F"/>
                </a:solidFill>
                <a:highlight>
                  <a:srgbClr val="FFFFFF"/>
                </a:highlight>
              </a:rPr>
              <a:t>A Filecoin Piece is a </a:t>
            </a:r>
            <a:r>
              <a:rPr b="1" lang="en-GB" sz="1100">
                <a:solidFill>
                  <a:srgbClr val="1D1D1F"/>
                </a:solidFill>
                <a:highlight>
                  <a:srgbClr val="FFFFFF"/>
                </a:highlight>
              </a:rPr>
              <a:t>CAR file</a:t>
            </a:r>
            <a:r>
              <a:rPr lang="en-GB" sz="1100">
                <a:solidFill>
                  <a:srgbClr val="1D1D1F"/>
                </a:solidFill>
                <a:highlight>
                  <a:srgbClr val="FFFFFF"/>
                </a:highlight>
              </a:rPr>
              <a:t> containing an </a:t>
            </a:r>
            <a:r>
              <a:rPr b="1" lang="en-GB" sz="1100">
                <a:solidFill>
                  <a:srgbClr val="1D1D1F"/>
                </a:solidFill>
                <a:highlight>
                  <a:srgbClr val="FFFFFF"/>
                </a:highlight>
              </a:rPr>
              <a:t>IPLD DAG</a:t>
            </a:r>
            <a:r>
              <a:rPr lang="en-GB" sz="1100">
                <a:solidFill>
                  <a:srgbClr val="1D1D1F"/>
                </a:solidFill>
                <a:highlight>
                  <a:srgbClr val="FFFFFF"/>
                </a:highlight>
              </a:rPr>
              <a:t> with its own </a:t>
            </a:r>
            <a:r>
              <a:rPr b="1" lang="en-GB" sz="1100">
                <a:solidFill>
                  <a:srgbClr val="1D1D1F"/>
                </a:solidFill>
                <a:highlight>
                  <a:srgbClr val="FFFFFF"/>
                </a:highlight>
              </a:rPr>
              <a:t>data/payload CID</a:t>
            </a:r>
            <a:r>
              <a:rPr lang="en-GB" sz="1100">
                <a:solidFill>
                  <a:srgbClr val="1D1D1F"/>
                </a:solidFill>
                <a:highlight>
                  <a:srgbClr val="FFFFFF"/>
                </a:highlight>
              </a:rPr>
              <a:t> and </a:t>
            </a:r>
            <a:r>
              <a:rPr b="1" lang="en-GB" sz="1100">
                <a:solidFill>
                  <a:srgbClr val="1D1D1F"/>
                </a:solidFill>
                <a:highlight>
                  <a:srgbClr val="FFFFFF"/>
                </a:highlight>
              </a:rPr>
              <a:t>piece CID</a:t>
            </a:r>
            <a:r>
              <a:rPr lang="en-GB" sz="1100">
                <a:solidFill>
                  <a:srgbClr val="1D1D1F"/>
                </a:solidFill>
                <a:highlight>
                  <a:srgbClr val="FFFFFF"/>
                </a:highlight>
              </a:rPr>
              <a:t>.</a:t>
            </a:r>
            <a:endParaRPr sz="1100">
              <a:solidFill>
                <a:srgbClr val="1D1D1F"/>
              </a:solidFill>
              <a:highlight>
                <a:srgbClr val="FFFFFF"/>
              </a:highlight>
            </a:endParaRPr>
          </a:p>
          <a:p>
            <a:pPr indent="-298450" lvl="0" marL="457200" rtl="0" algn="l">
              <a:lnSpc>
                <a:spcPct val="150000"/>
              </a:lnSpc>
              <a:spcBef>
                <a:spcPts val="0"/>
              </a:spcBef>
              <a:spcAft>
                <a:spcPts val="0"/>
              </a:spcAft>
              <a:buClr>
                <a:srgbClr val="1D1D1F"/>
              </a:buClr>
              <a:buSzPts val="1100"/>
              <a:buFont typeface="Arial"/>
              <a:buAutoNum type="arabicPeriod"/>
            </a:pPr>
            <a:r>
              <a:rPr lang="en-GB" sz="1100">
                <a:solidFill>
                  <a:srgbClr val="1D1D1F"/>
                </a:solidFill>
                <a:highlight>
                  <a:srgbClr val="FFFFFF"/>
                </a:highlight>
              </a:rPr>
              <a:t>CAR file is a </a:t>
            </a:r>
            <a:r>
              <a:rPr b="1" lang="en-GB" sz="1100">
                <a:solidFill>
                  <a:srgbClr val="1D1D1F"/>
                </a:solidFill>
                <a:highlight>
                  <a:srgbClr val="FFFFFF"/>
                </a:highlight>
              </a:rPr>
              <a:t>serialised</a:t>
            </a:r>
            <a:r>
              <a:rPr lang="en-GB" sz="1100">
                <a:solidFill>
                  <a:srgbClr val="1D1D1F"/>
                </a:solidFill>
                <a:highlight>
                  <a:srgbClr val="FFFFFF"/>
                </a:highlight>
              </a:rPr>
              <a:t> representation of any </a:t>
            </a:r>
            <a:r>
              <a:rPr b="1" lang="en-GB" sz="1100">
                <a:solidFill>
                  <a:srgbClr val="1D1D1F"/>
                </a:solidFill>
                <a:highlight>
                  <a:srgbClr val="FFFFFF"/>
                </a:highlight>
              </a:rPr>
              <a:t>IPLD DAG</a:t>
            </a:r>
            <a:r>
              <a:rPr lang="en-GB" sz="1100">
                <a:solidFill>
                  <a:srgbClr val="1D1D1F"/>
                </a:solidFill>
                <a:highlight>
                  <a:srgbClr val="FFFFFF"/>
                </a:highlight>
              </a:rPr>
              <a:t> as the </a:t>
            </a:r>
            <a:r>
              <a:rPr b="1" lang="en-GB" sz="1100">
                <a:solidFill>
                  <a:srgbClr val="1D1D1F"/>
                </a:solidFill>
                <a:highlight>
                  <a:srgbClr val="FFFFFF"/>
                </a:highlight>
              </a:rPr>
              <a:t>concatenation</a:t>
            </a:r>
            <a:r>
              <a:rPr lang="en-GB" sz="1100">
                <a:solidFill>
                  <a:srgbClr val="1D1D1F"/>
                </a:solidFill>
                <a:highlight>
                  <a:srgbClr val="FFFFFF"/>
                </a:highlight>
              </a:rPr>
              <a:t> of its blocks</a:t>
            </a:r>
            <a:endParaRPr sz="1100">
              <a:solidFill>
                <a:srgbClr val="1D1D1F"/>
              </a:solidFill>
              <a:highlight>
                <a:srgbClr val="FFFFFF"/>
              </a:highligh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1"/>
          <p:cNvSpPr txBox="1"/>
          <p:nvPr/>
        </p:nvSpPr>
        <p:spPr>
          <a:xfrm>
            <a:off x="730725" y="785250"/>
            <a:ext cx="3893400" cy="103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600">
                <a:solidFill>
                  <a:srgbClr val="1A1A1A"/>
                </a:solidFill>
                <a:latin typeface="Raleway"/>
                <a:ea typeface="Raleway"/>
                <a:cs typeface="Raleway"/>
                <a:sym typeface="Raleway"/>
              </a:rPr>
              <a:t>The Storage Deal Flow</a:t>
            </a:r>
            <a:endParaRPr b="1" sz="2600">
              <a:solidFill>
                <a:srgbClr val="1A1A1A"/>
              </a:solidFill>
              <a:latin typeface="Raleway"/>
              <a:ea typeface="Raleway"/>
              <a:cs typeface="Raleway"/>
              <a:sym typeface="Raleway"/>
            </a:endParaRPr>
          </a:p>
        </p:txBody>
      </p:sp>
      <p:sp>
        <p:nvSpPr>
          <p:cNvPr id="136" name="Google Shape;136;p21"/>
          <p:cNvSpPr txBox="1"/>
          <p:nvPr/>
        </p:nvSpPr>
        <p:spPr>
          <a:xfrm>
            <a:off x="721225" y="1900725"/>
            <a:ext cx="3893400" cy="2089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sz="1100">
                <a:solidFill>
                  <a:srgbClr val="1D1D1F"/>
                </a:solidFill>
                <a:highlight>
                  <a:srgbClr val="FFFFFF"/>
                </a:highlight>
              </a:rPr>
              <a:t>Users can store data in and retrieve data from the Filecoin network via deals. Participants in the network, miners (supply-side) and clients (demand-side), interact with each other via </a:t>
            </a:r>
            <a:r>
              <a:rPr i="1" lang="en-GB" sz="1100">
                <a:solidFill>
                  <a:srgbClr val="1D1D1F"/>
                </a:solidFill>
                <a:highlight>
                  <a:srgbClr val="FFFFFF"/>
                </a:highlight>
              </a:rPr>
              <a:t>storage deals</a:t>
            </a:r>
            <a:r>
              <a:rPr lang="en-GB" sz="1100">
                <a:solidFill>
                  <a:srgbClr val="1D1D1F"/>
                </a:solidFill>
                <a:highlight>
                  <a:srgbClr val="FFFFFF"/>
                </a:highlight>
              </a:rPr>
              <a:t> and </a:t>
            </a:r>
            <a:r>
              <a:rPr i="1" lang="en-GB" sz="1100">
                <a:solidFill>
                  <a:srgbClr val="1D1D1F"/>
                </a:solidFill>
                <a:highlight>
                  <a:srgbClr val="FFFFFF"/>
                </a:highlight>
              </a:rPr>
              <a:t>retrieval deals</a:t>
            </a:r>
            <a:r>
              <a:rPr lang="en-GB" sz="1100">
                <a:solidFill>
                  <a:srgbClr val="1D1D1F"/>
                </a:solidFill>
                <a:highlight>
                  <a:srgbClr val="FFFFFF"/>
                </a:highlight>
              </a:rPr>
              <a:t>.</a:t>
            </a:r>
            <a:endParaRPr sz="900">
              <a:solidFill>
                <a:srgbClr val="595959"/>
              </a:solidFill>
            </a:endParaRPr>
          </a:p>
        </p:txBody>
      </p:sp>
      <p:pic>
        <p:nvPicPr>
          <p:cNvPr id="137" name="Google Shape;137;p21"/>
          <p:cNvPicPr preferRelativeResize="0"/>
          <p:nvPr/>
        </p:nvPicPr>
        <p:blipFill>
          <a:blip r:embed="rId3">
            <a:alphaModFix/>
          </a:blip>
          <a:stretch>
            <a:fillRect/>
          </a:stretch>
        </p:blipFill>
        <p:spPr>
          <a:xfrm>
            <a:off x="5321625" y="0"/>
            <a:ext cx="3822374" cy="465344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2"/>
          <p:cNvSpPr txBox="1"/>
          <p:nvPr/>
        </p:nvSpPr>
        <p:spPr>
          <a:xfrm>
            <a:off x="729450" y="7852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sz="2600">
                <a:solidFill>
                  <a:srgbClr val="1A1A1A"/>
                </a:solidFill>
                <a:latin typeface="Raleway"/>
                <a:ea typeface="Raleway"/>
                <a:cs typeface="Raleway"/>
                <a:sym typeface="Raleway"/>
              </a:rPr>
              <a:t>The Storage Mining subsystem</a:t>
            </a:r>
            <a:endParaRPr b="1" sz="2600">
              <a:solidFill>
                <a:srgbClr val="1A1A1A"/>
              </a:solidFill>
              <a:latin typeface="Raleway"/>
              <a:ea typeface="Raleway"/>
              <a:cs typeface="Raleway"/>
              <a:sym typeface="Raleway"/>
            </a:endParaRPr>
          </a:p>
        </p:txBody>
      </p:sp>
      <p:sp>
        <p:nvSpPr>
          <p:cNvPr id="143" name="Google Shape;143;p22"/>
          <p:cNvSpPr/>
          <p:nvPr/>
        </p:nvSpPr>
        <p:spPr>
          <a:xfrm>
            <a:off x="5182215" y="2146250"/>
            <a:ext cx="328800" cy="328800"/>
          </a:xfrm>
          <a:prstGeom prst="ellipse">
            <a:avLst/>
          </a:prstGeom>
          <a:solidFill>
            <a:srgbClr val="2090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1</a:t>
            </a:r>
            <a:endParaRPr b="1" sz="800">
              <a:solidFill>
                <a:srgbClr val="FFFFFF"/>
              </a:solidFill>
            </a:endParaRPr>
          </a:p>
        </p:txBody>
      </p:sp>
      <p:sp>
        <p:nvSpPr>
          <p:cNvPr id="144" name="Google Shape;144;p22"/>
          <p:cNvSpPr txBox="1"/>
          <p:nvPr/>
        </p:nvSpPr>
        <p:spPr>
          <a:xfrm>
            <a:off x="5629125" y="2038350"/>
            <a:ext cx="2438400" cy="105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100">
                <a:highlight>
                  <a:srgbClr val="FFFFFF"/>
                </a:highlight>
              </a:rPr>
              <a:t>Committing new storage and registering new sectors</a:t>
            </a:r>
            <a:endParaRPr sz="1100">
              <a:solidFill>
                <a:srgbClr val="595959"/>
              </a:solidFill>
            </a:endParaRPr>
          </a:p>
        </p:txBody>
      </p:sp>
      <p:sp>
        <p:nvSpPr>
          <p:cNvPr id="145" name="Google Shape;145;p22"/>
          <p:cNvSpPr/>
          <p:nvPr/>
        </p:nvSpPr>
        <p:spPr>
          <a:xfrm>
            <a:off x="5182215" y="2904850"/>
            <a:ext cx="328800" cy="328800"/>
          </a:xfrm>
          <a:prstGeom prst="ellipse">
            <a:avLst/>
          </a:prstGeom>
          <a:solidFill>
            <a:srgbClr val="2090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2</a:t>
            </a:r>
            <a:endParaRPr b="1" sz="800">
              <a:solidFill>
                <a:srgbClr val="FFFFFF"/>
              </a:solidFill>
            </a:endParaRPr>
          </a:p>
        </p:txBody>
      </p:sp>
      <p:sp>
        <p:nvSpPr>
          <p:cNvPr id="146" name="Google Shape;146;p22"/>
          <p:cNvSpPr txBox="1"/>
          <p:nvPr/>
        </p:nvSpPr>
        <p:spPr>
          <a:xfrm>
            <a:off x="5629124" y="2808675"/>
            <a:ext cx="2438400" cy="105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100">
                <a:highlight>
                  <a:srgbClr val="FFFFFF"/>
                </a:highlight>
              </a:rPr>
              <a:t>Continuously proving storage (see WindowPoSt)</a:t>
            </a:r>
            <a:endParaRPr sz="1100">
              <a:solidFill>
                <a:srgbClr val="595959"/>
              </a:solidFill>
            </a:endParaRPr>
          </a:p>
        </p:txBody>
      </p:sp>
      <p:sp>
        <p:nvSpPr>
          <p:cNvPr id="147" name="Google Shape;147;p22"/>
          <p:cNvSpPr/>
          <p:nvPr/>
        </p:nvSpPr>
        <p:spPr>
          <a:xfrm>
            <a:off x="5182234" y="3660925"/>
            <a:ext cx="328800" cy="328800"/>
          </a:xfrm>
          <a:prstGeom prst="ellipse">
            <a:avLst/>
          </a:prstGeom>
          <a:solidFill>
            <a:srgbClr val="2090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3</a:t>
            </a:r>
            <a:endParaRPr b="1" sz="800">
              <a:solidFill>
                <a:srgbClr val="FFFFFF"/>
              </a:solidFill>
            </a:endParaRPr>
          </a:p>
        </p:txBody>
      </p:sp>
      <p:sp>
        <p:nvSpPr>
          <p:cNvPr id="148" name="Google Shape;148;p22"/>
          <p:cNvSpPr txBox="1"/>
          <p:nvPr/>
        </p:nvSpPr>
        <p:spPr>
          <a:xfrm>
            <a:off x="5627527" y="3553025"/>
            <a:ext cx="2438400" cy="105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100">
                <a:highlight>
                  <a:srgbClr val="FFFFFF"/>
                </a:highlight>
              </a:rPr>
              <a:t>Declaring storage faults and recovering from them (see Faults)</a:t>
            </a:r>
            <a:endParaRPr sz="1100">
              <a:solidFill>
                <a:srgbClr val="595959"/>
              </a:solidFill>
            </a:endParaRPr>
          </a:p>
        </p:txBody>
      </p:sp>
      <p:sp>
        <p:nvSpPr>
          <p:cNvPr id="149" name="Google Shape;149;p22"/>
          <p:cNvSpPr txBox="1"/>
          <p:nvPr/>
        </p:nvSpPr>
        <p:spPr>
          <a:xfrm>
            <a:off x="849800" y="2541800"/>
            <a:ext cx="3293700" cy="1605600"/>
          </a:xfrm>
          <a:prstGeom prst="rect">
            <a:avLst/>
          </a:prstGeom>
          <a:noFill/>
          <a:ln>
            <a:noFill/>
          </a:ln>
        </p:spPr>
        <p:txBody>
          <a:bodyPr anchorCtr="0" anchor="t" bIns="91425" lIns="91425" spcFirstLastPara="1" rIns="91425" wrap="square" tIns="91425">
            <a:noAutofit/>
          </a:bodyPr>
          <a:lstStyle/>
          <a:p>
            <a:pPr indent="-288925" lvl="0" marL="457200" rtl="0" algn="l">
              <a:lnSpc>
                <a:spcPct val="115000"/>
              </a:lnSpc>
              <a:spcBef>
                <a:spcPts val="0"/>
              </a:spcBef>
              <a:spcAft>
                <a:spcPts val="0"/>
              </a:spcAft>
              <a:buClr>
                <a:srgbClr val="1D1D1F"/>
              </a:buClr>
              <a:buSzPts val="950"/>
              <a:buAutoNum type="arabicPeriod"/>
            </a:pPr>
            <a:r>
              <a:rPr lang="en-GB" sz="1100">
                <a:solidFill>
                  <a:srgbClr val="1D1D1F"/>
                </a:solidFill>
                <a:highlight>
                  <a:srgbClr val="FFFFFF"/>
                </a:highlight>
              </a:rPr>
              <a:t>Participate in the Filecoin Storage Market by taking on client data and participating in storage deals.</a:t>
            </a:r>
            <a:endParaRPr sz="1100">
              <a:solidFill>
                <a:srgbClr val="1D1D1F"/>
              </a:solidFill>
              <a:highlight>
                <a:srgbClr val="FFFFFF"/>
              </a:highlight>
            </a:endParaRPr>
          </a:p>
          <a:p>
            <a:pPr indent="-298450" lvl="0" marL="457200" rtl="0" algn="l">
              <a:lnSpc>
                <a:spcPct val="115000"/>
              </a:lnSpc>
              <a:spcBef>
                <a:spcPts val="0"/>
              </a:spcBef>
              <a:spcAft>
                <a:spcPts val="0"/>
              </a:spcAft>
              <a:buClr>
                <a:srgbClr val="1D1D1F"/>
              </a:buClr>
              <a:buSzPts val="1100"/>
              <a:buAutoNum type="arabicPeriod"/>
            </a:pPr>
            <a:r>
              <a:rPr lang="en-GB" sz="1100">
                <a:solidFill>
                  <a:srgbClr val="1D1D1F"/>
                </a:solidFill>
                <a:highlight>
                  <a:srgbClr val="FFFFFF"/>
                </a:highlight>
              </a:rPr>
              <a:t>Participate in Filecoin Storage Power Consensus, verifying and generating blocks to grow the Filecoin blockchain and earning block rewards and fees for doing so.</a:t>
            </a:r>
            <a:endParaRPr sz="1100">
              <a:solidFill>
                <a:srgbClr val="1D1D1F"/>
              </a:solidFill>
              <a:highlight>
                <a:srgbClr val="FFFFFF"/>
              </a:highlight>
            </a:endParaRPr>
          </a:p>
        </p:txBody>
      </p:sp>
      <p:sp>
        <p:nvSpPr>
          <p:cNvPr id="150" name="Google Shape;150;p22"/>
          <p:cNvSpPr txBox="1"/>
          <p:nvPr/>
        </p:nvSpPr>
        <p:spPr>
          <a:xfrm>
            <a:off x="849800" y="1697925"/>
            <a:ext cx="3686100" cy="78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solidFill>
                  <a:srgbClr val="1D1D1F"/>
                </a:solidFill>
                <a:highlight>
                  <a:srgbClr val="FFFFFF"/>
                </a:highlight>
              </a:rPr>
              <a:t>The Storage Mining subsystem ensures miners can effectively commit storage to the Filecoin network, and:</a:t>
            </a:r>
            <a:endParaRPr sz="13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pic>
        <p:nvPicPr>
          <p:cNvPr id="155" name="Google Shape;155;p23"/>
          <p:cNvPicPr preferRelativeResize="0"/>
          <p:nvPr/>
        </p:nvPicPr>
        <p:blipFill>
          <a:blip r:embed="rId3">
            <a:alphaModFix/>
          </a:blip>
          <a:stretch>
            <a:fillRect/>
          </a:stretch>
        </p:blipFill>
        <p:spPr>
          <a:xfrm>
            <a:off x="1583012" y="2625025"/>
            <a:ext cx="5977974" cy="1395250"/>
          </a:xfrm>
          <a:prstGeom prst="rect">
            <a:avLst/>
          </a:prstGeom>
          <a:noFill/>
          <a:ln>
            <a:noFill/>
          </a:ln>
        </p:spPr>
      </p:pic>
      <p:sp>
        <p:nvSpPr>
          <p:cNvPr id="156" name="Google Shape;156;p23"/>
          <p:cNvSpPr txBox="1"/>
          <p:nvPr/>
        </p:nvSpPr>
        <p:spPr>
          <a:xfrm>
            <a:off x="729450" y="7852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sz="2600">
                <a:solidFill>
                  <a:srgbClr val="1A1A1A"/>
                </a:solidFill>
                <a:latin typeface="Raleway"/>
                <a:ea typeface="Raleway"/>
                <a:cs typeface="Raleway"/>
                <a:sym typeface="Raleway"/>
              </a:rPr>
              <a:t>Storage miner and client considerations</a:t>
            </a:r>
            <a:endParaRPr b="1" sz="2600">
              <a:solidFill>
                <a:srgbClr val="1A1A1A"/>
              </a:solidFill>
              <a:latin typeface="Raleway"/>
              <a:ea typeface="Raleway"/>
              <a:cs typeface="Raleway"/>
              <a:sym typeface="Raleway"/>
            </a:endParaRPr>
          </a:p>
          <a:p>
            <a:pPr indent="0" lvl="0" marL="0" rtl="0" algn="l">
              <a:spcBef>
                <a:spcPts val="0"/>
              </a:spcBef>
              <a:spcAft>
                <a:spcPts val="0"/>
              </a:spcAft>
              <a:buNone/>
            </a:pPr>
            <a:r>
              <a:t/>
            </a:r>
            <a:endParaRPr b="1" sz="2600">
              <a:solidFill>
                <a:srgbClr val="1A1A1A"/>
              </a:solidFill>
              <a:latin typeface="Raleway"/>
              <a:ea typeface="Raleway"/>
              <a:cs typeface="Raleway"/>
              <a:sym typeface="Raleway"/>
            </a:endParaRPr>
          </a:p>
        </p:txBody>
      </p:sp>
      <p:sp>
        <p:nvSpPr>
          <p:cNvPr id="157" name="Google Shape;157;p23"/>
          <p:cNvSpPr txBox="1"/>
          <p:nvPr/>
        </p:nvSpPr>
        <p:spPr>
          <a:xfrm>
            <a:off x="1295325" y="1545475"/>
            <a:ext cx="7122900" cy="132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300">
                <a:solidFill>
                  <a:srgbClr val="1D1D1F"/>
                </a:solidFill>
                <a:highlight>
                  <a:srgbClr val="FFFFFF"/>
                </a:highlight>
              </a:rPr>
              <a:t>From the perspective of a </a:t>
            </a:r>
            <a:r>
              <a:rPr b="1" lang="en-GB" sz="1300">
                <a:solidFill>
                  <a:srgbClr val="1D1D1F"/>
                </a:solidFill>
                <a:highlight>
                  <a:srgbClr val="FFFFFF"/>
                </a:highlight>
              </a:rPr>
              <a:t>client</a:t>
            </a:r>
            <a:r>
              <a:rPr lang="en-GB" sz="1300">
                <a:solidFill>
                  <a:srgbClr val="1D1D1F"/>
                </a:solidFill>
                <a:highlight>
                  <a:srgbClr val="FFFFFF"/>
                </a:highlight>
              </a:rPr>
              <a:t> who wants to store data on Filecoin, the deal passes roughly through the following stages:</a:t>
            </a:r>
            <a:endParaRPr sz="1300">
              <a:solidFill>
                <a:srgbClr val="595959"/>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pic>
        <p:nvPicPr>
          <p:cNvPr id="162" name="Google Shape;162;p24"/>
          <p:cNvPicPr preferRelativeResize="0"/>
          <p:nvPr/>
        </p:nvPicPr>
        <p:blipFill>
          <a:blip r:embed="rId3">
            <a:alphaModFix/>
          </a:blip>
          <a:stretch>
            <a:fillRect/>
          </a:stretch>
        </p:blipFill>
        <p:spPr>
          <a:xfrm>
            <a:off x="1583000" y="2625025"/>
            <a:ext cx="5978026" cy="1395250"/>
          </a:xfrm>
          <a:prstGeom prst="rect">
            <a:avLst/>
          </a:prstGeom>
          <a:noFill/>
          <a:ln>
            <a:noFill/>
          </a:ln>
        </p:spPr>
      </p:pic>
      <p:sp>
        <p:nvSpPr>
          <p:cNvPr id="163" name="Google Shape;163;p24"/>
          <p:cNvSpPr txBox="1"/>
          <p:nvPr/>
        </p:nvSpPr>
        <p:spPr>
          <a:xfrm>
            <a:off x="729450" y="7852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sz="2600">
                <a:solidFill>
                  <a:srgbClr val="1A1A1A"/>
                </a:solidFill>
                <a:latin typeface="Raleway"/>
                <a:ea typeface="Raleway"/>
                <a:cs typeface="Raleway"/>
                <a:sym typeface="Raleway"/>
              </a:rPr>
              <a:t>Storage miner and client considerations</a:t>
            </a:r>
            <a:endParaRPr b="1" sz="2600">
              <a:solidFill>
                <a:srgbClr val="1A1A1A"/>
              </a:solidFill>
              <a:latin typeface="Raleway"/>
              <a:ea typeface="Raleway"/>
              <a:cs typeface="Raleway"/>
              <a:sym typeface="Raleway"/>
            </a:endParaRPr>
          </a:p>
        </p:txBody>
      </p:sp>
      <p:sp>
        <p:nvSpPr>
          <p:cNvPr id="164" name="Google Shape;164;p24"/>
          <p:cNvSpPr txBox="1"/>
          <p:nvPr/>
        </p:nvSpPr>
        <p:spPr>
          <a:xfrm>
            <a:off x="1295325" y="1545475"/>
            <a:ext cx="7122900" cy="132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300">
                <a:solidFill>
                  <a:srgbClr val="1D1D1F"/>
                </a:solidFill>
                <a:highlight>
                  <a:srgbClr val="FFFFFF"/>
                </a:highlight>
              </a:rPr>
              <a:t>From the perspective of a miner who provides a service to the client by storing their data, the deal passes roughly through the following stages:</a:t>
            </a:r>
            <a:endParaRPr sz="1300">
              <a:solidFill>
                <a:srgbClr val="595959"/>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5"/>
          <p:cNvSpPr txBox="1"/>
          <p:nvPr/>
        </p:nvSpPr>
        <p:spPr>
          <a:xfrm>
            <a:off x="729450" y="7852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sz="2600">
                <a:solidFill>
                  <a:srgbClr val="1A1A1A"/>
                </a:solidFill>
                <a:latin typeface="Raleway"/>
                <a:ea typeface="Raleway"/>
                <a:cs typeface="Raleway"/>
                <a:sym typeface="Raleway"/>
              </a:rPr>
              <a:t>Proof-of-Spacetime</a:t>
            </a:r>
            <a:endParaRPr b="1" sz="2600">
              <a:solidFill>
                <a:srgbClr val="1A1A1A"/>
              </a:solidFill>
              <a:latin typeface="Raleway"/>
              <a:ea typeface="Raleway"/>
              <a:cs typeface="Raleway"/>
              <a:sym typeface="Raleway"/>
            </a:endParaRPr>
          </a:p>
        </p:txBody>
      </p:sp>
      <p:sp>
        <p:nvSpPr>
          <p:cNvPr id="170" name="Google Shape;170;p25"/>
          <p:cNvSpPr txBox="1"/>
          <p:nvPr/>
        </p:nvSpPr>
        <p:spPr>
          <a:xfrm>
            <a:off x="1295325" y="1545475"/>
            <a:ext cx="7122900" cy="13269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GB" sz="1300">
                <a:solidFill>
                  <a:srgbClr val="1D1D1F"/>
                </a:solidFill>
                <a:highlight>
                  <a:srgbClr val="FFFFFF"/>
                </a:highlight>
              </a:rPr>
              <a:t>Winning Proof-of-Spacetime</a:t>
            </a:r>
            <a:r>
              <a:rPr lang="en-GB" sz="1300">
                <a:solidFill>
                  <a:srgbClr val="1D1D1F"/>
                </a:solidFill>
                <a:highlight>
                  <a:srgbClr val="FFFFFF"/>
                </a:highlight>
              </a:rPr>
              <a:t> (WinningPoSt) is the mechanism by which storage miners are rewarded for their contributions to the Filecoin network.</a:t>
            </a:r>
            <a:endParaRPr sz="1300">
              <a:solidFill>
                <a:srgbClr val="1D1D1F"/>
              </a:solidFill>
              <a:highlight>
                <a:srgbClr val="FFFFFF"/>
              </a:highlight>
            </a:endParaRPr>
          </a:p>
          <a:p>
            <a:pPr indent="0" lvl="0" marL="0" rtl="0" algn="l">
              <a:lnSpc>
                <a:spcPct val="150000"/>
              </a:lnSpc>
              <a:spcBef>
                <a:spcPts val="0"/>
              </a:spcBef>
              <a:spcAft>
                <a:spcPts val="0"/>
              </a:spcAft>
              <a:buNone/>
            </a:pPr>
            <a:r>
              <a:rPr lang="en-GB" sz="1300">
                <a:solidFill>
                  <a:srgbClr val="1D1D1F"/>
                </a:solidFill>
                <a:highlight>
                  <a:srgbClr val="FFFFFF"/>
                </a:highlight>
              </a:rPr>
              <a:t>Proof-of-Spacetime manifests in two distinct varieties in Filecoin today:</a:t>
            </a:r>
            <a:endParaRPr sz="1300">
              <a:solidFill>
                <a:srgbClr val="1D1D1F"/>
              </a:solidFill>
              <a:highlight>
                <a:srgbClr val="FFFFFF"/>
              </a:highlight>
            </a:endParaRPr>
          </a:p>
          <a:p>
            <a:pPr indent="-311150" lvl="0" marL="457200" rtl="0" algn="l">
              <a:lnSpc>
                <a:spcPct val="150000"/>
              </a:lnSpc>
              <a:spcBef>
                <a:spcPts val="0"/>
              </a:spcBef>
              <a:spcAft>
                <a:spcPts val="0"/>
              </a:spcAft>
              <a:buClr>
                <a:srgbClr val="1D1D1F"/>
              </a:buClr>
              <a:buSzPts val="1300"/>
              <a:buAutoNum type="arabicPeriod"/>
            </a:pPr>
            <a:r>
              <a:rPr lang="en-GB" sz="1300">
                <a:solidFill>
                  <a:srgbClr val="1D1D1F"/>
                </a:solidFill>
                <a:highlight>
                  <a:srgbClr val="FFFFFF"/>
                </a:highlight>
              </a:rPr>
              <a:t>Window Proof-of-Spacetime (WindowPoSt) </a:t>
            </a:r>
            <a:endParaRPr sz="1300">
              <a:solidFill>
                <a:srgbClr val="1D1D1F"/>
              </a:solidFill>
              <a:highlight>
                <a:srgbClr val="FFFFFF"/>
              </a:highlight>
            </a:endParaRPr>
          </a:p>
          <a:p>
            <a:pPr indent="-311150" lvl="0" marL="457200" rtl="0" algn="l">
              <a:lnSpc>
                <a:spcPct val="150000"/>
              </a:lnSpc>
              <a:spcBef>
                <a:spcPts val="0"/>
              </a:spcBef>
              <a:spcAft>
                <a:spcPts val="0"/>
              </a:spcAft>
              <a:buClr>
                <a:srgbClr val="1D1D1F"/>
              </a:buClr>
              <a:buSzPts val="1300"/>
              <a:buAutoNum type="arabicPeriod"/>
            </a:pPr>
            <a:r>
              <a:rPr lang="en-GB" sz="1300">
                <a:solidFill>
                  <a:srgbClr val="1D1D1F"/>
                </a:solidFill>
                <a:highlight>
                  <a:srgbClr val="FFFFFF"/>
                </a:highlight>
              </a:rPr>
              <a:t>Winning Proof-of-Spacetime (WinningPoSt)</a:t>
            </a:r>
            <a:endParaRPr sz="1300">
              <a:solidFill>
                <a:srgbClr val="1D1D1F"/>
              </a:solidFill>
              <a:highlight>
                <a:srgbClr val="FFFFFF"/>
              </a:highligh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6"/>
          <p:cNvSpPr txBox="1"/>
          <p:nvPr/>
        </p:nvSpPr>
        <p:spPr>
          <a:xfrm>
            <a:off x="729450" y="7852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sz="2600">
                <a:solidFill>
                  <a:srgbClr val="1A1A1A"/>
                </a:solidFill>
                <a:latin typeface="Raleway"/>
                <a:ea typeface="Raleway"/>
                <a:cs typeface="Raleway"/>
                <a:sym typeface="Raleway"/>
              </a:rPr>
              <a:t>Winning Proof-of-Spacetime</a:t>
            </a:r>
            <a:endParaRPr b="1" sz="2600">
              <a:solidFill>
                <a:srgbClr val="1A1A1A"/>
              </a:solidFill>
              <a:latin typeface="Raleway"/>
              <a:ea typeface="Raleway"/>
              <a:cs typeface="Raleway"/>
              <a:sym typeface="Raleway"/>
            </a:endParaRPr>
          </a:p>
        </p:txBody>
      </p:sp>
      <p:sp>
        <p:nvSpPr>
          <p:cNvPr id="176" name="Google Shape;176;p26"/>
          <p:cNvSpPr txBox="1"/>
          <p:nvPr/>
        </p:nvSpPr>
        <p:spPr>
          <a:xfrm>
            <a:off x="1295325" y="1545475"/>
            <a:ext cx="7122900" cy="132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300">
                <a:solidFill>
                  <a:srgbClr val="1D1D1F"/>
                </a:solidFill>
                <a:highlight>
                  <a:srgbClr val="FFFFFF"/>
                </a:highlight>
              </a:rPr>
              <a:t>Winning Proof-of-Spacetime (WinningPoSt) is the mechanism by which storage miners are rewarded for their contributions to the Filecoin network.</a:t>
            </a:r>
            <a:endParaRPr sz="1300">
              <a:solidFill>
                <a:srgbClr val="1D1D1F"/>
              </a:solidFill>
              <a:highlight>
                <a:srgbClr val="FFFFFF"/>
              </a:highlight>
            </a:endParaRPr>
          </a:p>
          <a:p>
            <a:pPr indent="-311150" lvl="0" marL="457200" rtl="0" algn="l">
              <a:lnSpc>
                <a:spcPct val="115000"/>
              </a:lnSpc>
              <a:spcBef>
                <a:spcPts val="0"/>
              </a:spcBef>
              <a:spcAft>
                <a:spcPts val="0"/>
              </a:spcAft>
              <a:buClr>
                <a:srgbClr val="1D1D1F"/>
              </a:buClr>
              <a:buSzPts val="1300"/>
              <a:buFont typeface="Arial"/>
              <a:buChar char="●"/>
            </a:pPr>
            <a:r>
              <a:rPr lang="en-GB" sz="1300">
                <a:solidFill>
                  <a:srgbClr val="1D1D1F"/>
                </a:solidFill>
                <a:highlight>
                  <a:srgbClr val="FFFFFF"/>
                </a:highlight>
              </a:rPr>
              <a:t>At the beginning of each epoch, a small number of storage miners are elected to each mine a new block. </a:t>
            </a:r>
            <a:endParaRPr sz="1300">
              <a:solidFill>
                <a:srgbClr val="1D1D1F"/>
              </a:solidFill>
              <a:highlight>
                <a:srgbClr val="FFFFFF"/>
              </a:highlight>
            </a:endParaRPr>
          </a:p>
          <a:p>
            <a:pPr indent="-311150" lvl="0" marL="457200" rtl="0" algn="l">
              <a:lnSpc>
                <a:spcPct val="115000"/>
              </a:lnSpc>
              <a:spcBef>
                <a:spcPts val="0"/>
              </a:spcBef>
              <a:spcAft>
                <a:spcPts val="0"/>
              </a:spcAft>
              <a:buClr>
                <a:srgbClr val="1D1D1F"/>
              </a:buClr>
              <a:buSzPts val="1300"/>
              <a:buFont typeface="Arial"/>
              <a:buChar char="●"/>
            </a:pPr>
            <a:r>
              <a:rPr lang="en-GB" sz="1300">
                <a:solidFill>
                  <a:srgbClr val="1D1D1F"/>
                </a:solidFill>
                <a:highlight>
                  <a:srgbClr val="FFFFFF"/>
                </a:highlight>
              </a:rPr>
              <a:t>Each elected miner who successfully creates a block is granted FIL (a block reward)</a:t>
            </a:r>
            <a:endParaRPr sz="1300">
              <a:solidFill>
                <a:srgbClr val="1D1D1F"/>
              </a:solidFill>
              <a:highlight>
                <a:srgbClr val="FFFFFF"/>
              </a:highlight>
            </a:endParaRPr>
          </a:p>
          <a:p>
            <a:pPr indent="-311150" lvl="0" marL="457200" rtl="0" algn="l">
              <a:lnSpc>
                <a:spcPct val="115000"/>
              </a:lnSpc>
              <a:spcBef>
                <a:spcPts val="0"/>
              </a:spcBef>
              <a:spcAft>
                <a:spcPts val="0"/>
              </a:spcAft>
              <a:buClr>
                <a:srgbClr val="1D1D1F"/>
              </a:buClr>
              <a:buSzPts val="1300"/>
              <a:buFont typeface="Arial"/>
              <a:buChar char="●"/>
            </a:pPr>
            <a:r>
              <a:rPr lang="en-GB" sz="1300">
                <a:solidFill>
                  <a:srgbClr val="1D1D1F"/>
                </a:solidFill>
                <a:highlight>
                  <a:srgbClr val="FFFFFF"/>
                </a:highlight>
              </a:rPr>
              <a:t>Storage miners who fail to do this in the necessary window will forfeit their opportunity to mine a block, but will not otherwise incur penalties for their failure to do so.</a:t>
            </a:r>
            <a:endParaRPr sz="1300">
              <a:solidFill>
                <a:srgbClr val="1D1D1F"/>
              </a:solidFill>
              <a:highlight>
                <a:srgbClr val="FFFFFF"/>
              </a:highlight>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